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8D7BA0-CF79-40A7-9636-A0145AD3BC75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EBBE9-5440-445C-B292-6875D0B69C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404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c id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/>
              <a:t>031212MVA2_022126_003_k</a:t>
            </a:r>
          </a:p>
        </p:txBody>
      </p:sp>
      <p:sp>
        <p:nvSpPr>
          <p:cNvPr id="5" name="pg num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458BCB-D3D4-44DE-85EF-358C65B3C7F6}" type="slidenum">
              <a:rPr lang="de-DE"/>
              <a:pPr/>
              <a:t>1</a:t>
            </a:fld>
            <a:endParaRPr lang="de-DE"/>
          </a:p>
        </p:txBody>
      </p:sp>
      <p:sp>
        <p:nvSpPr>
          <p:cNvPr id="202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4154488" y="1282700"/>
            <a:ext cx="15062201" cy="8474075"/>
          </a:xfrm>
          <a:ln/>
        </p:spPr>
      </p:sp>
      <p:sp>
        <p:nvSpPr>
          <p:cNvPr id="202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6666" y="369068"/>
            <a:ext cx="5626964" cy="219531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737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B9CA-F61E-44E6-A28E-AB6DFC0A1814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5C28-4205-4C80-843C-EC44D8CB6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408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B9CA-F61E-44E6-A28E-AB6DFC0A1814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5C28-4205-4C80-843C-EC44D8CB6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014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B9CA-F61E-44E6-A28E-AB6DFC0A1814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5C28-4205-4C80-843C-EC44D8CB6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9275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B9CA-F61E-44E6-A28E-AB6DFC0A1814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5C28-4205-4C80-843C-EC44D8CB6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864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B9CA-F61E-44E6-A28E-AB6DFC0A1814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5C28-4205-4C80-843C-EC44D8CB6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9395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B9CA-F61E-44E6-A28E-AB6DFC0A1814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5C28-4205-4C80-843C-EC44D8CB6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8610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B9CA-F61E-44E6-A28E-AB6DFC0A1814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5C28-4205-4C80-843C-EC44D8CB6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5370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B9CA-F61E-44E6-A28E-AB6DFC0A1814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5C28-4205-4C80-843C-EC44D8CB6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561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B9CA-F61E-44E6-A28E-AB6DFC0A1814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5C28-4205-4C80-843C-EC44D8CB6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294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B9CA-F61E-44E6-A28E-AB6DFC0A1814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5C28-4205-4C80-843C-EC44D8CB6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5762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B9CA-F61E-44E6-A28E-AB6DFC0A1814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5C28-4205-4C80-843C-EC44D8CB6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9710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1B9CA-F61E-44E6-A28E-AB6DFC0A1814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35C28-4205-4C80-843C-EC44D8CB6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19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AFE5FC-AD8F-4A11-9C53-8FFD157717ED}" type="slidenum">
              <a:rPr lang="de-DE"/>
              <a:pPr/>
              <a:t>1</a:t>
            </a:fld>
            <a:endParaRPr lang="de-DE"/>
          </a:p>
        </p:txBody>
      </p:sp>
      <p:sp>
        <p:nvSpPr>
          <p:cNvPr id="202240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 bwMode="auto">
          <a:xfrm>
            <a:off x="1341301" y="861742"/>
            <a:ext cx="9548014" cy="36768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7533" tIns="48766" rIns="97533" bIns="48766" numCol="1" rtlCol="0" anchor="t" anchorCtr="0" compatLnSpc="1">
            <a:prstTxWarp prst="textNoShape">
              <a:avLst/>
            </a:prstTxWarp>
            <a:normAutofit/>
          </a:bodyPr>
          <a:lstStyle/>
          <a:p>
            <a:pPr defTabSz="974163"/>
            <a:r>
              <a:rPr lang="de-DE" sz="1700" b="1" dirty="0"/>
              <a:t>Fachkraft für Beratung und Vermittlung</a:t>
            </a:r>
          </a:p>
        </p:txBody>
      </p:sp>
      <p:sp>
        <p:nvSpPr>
          <p:cNvPr id="2022403" name="Rectangle 3"/>
          <p:cNvSpPr>
            <a:spLocks noChangeArrowheads="1"/>
          </p:cNvSpPr>
          <p:nvPr/>
        </p:nvSpPr>
        <p:spPr bwMode="auto">
          <a:xfrm>
            <a:off x="1355335" y="4418689"/>
            <a:ext cx="4611686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67724" lvl="1" indent="-166027" defTabSz="1035145">
              <a:buFont typeface="Symbol" pitchFamily="18" charset="2"/>
              <a:buChar char="-"/>
            </a:pPr>
            <a:r>
              <a:rPr lang="de-DE" sz="1100" dirty="0"/>
              <a:t>Hochschulabschluss oder vergleichbare Qualifikation</a:t>
            </a:r>
          </a:p>
          <a:p>
            <a:pPr marL="167724" lvl="1" indent="-166027" defTabSz="1035145">
              <a:buFont typeface="Symbol" pitchFamily="18" charset="2"/>
              <a:buChar char="-"/>
            </a:pPr>
            <a:r>
              <a:rPr lang="de-DE" sz="1100" dirty="0"/>
              <a:t>oder vergleichbares Profil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39557" y="1448052"/>
            <a:ext cx="9744555" cy="5043886"/>
            <a:chOff x="54" y="894"/>
            <a:chExt cx="5554" cy="3114"/>
          </a:xfrm>
        </p:grpSpPr>
        <p:sp>
          <p:nvSpPr>
            <p:cNvPr id="2022405" name="Rectangle 5"/>
            <p:cNvSpPr>
              <a:spLocks noChangeArrowheads="1"/>
            </p:cNvSpPr>
            <p:nvPr/>
          </p:nvSpPr>
          <p:spPr bwMode="auto">
            <a:xfrm>
              <a:off x="54" y="2483"/>
              <a:ext cx="2752" cy="19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71971" tIns="71971" rIns="71971" bIns="71971" anchor="ctr"/>
            <a:lstStyle/>
            <a:p>
              <a:pPr defTabSz="1035145">
                <a:spcBef>
                  <a:spcPct val="40000"/>
                </a:spcBef>
                <a:buBlip>
                  <a:blip r:embed="rId4"/>
                </a:buBlip>
              </a:pPr>
              <a:r>
                <a:rPr lang="de-DE" sz="1100" dirty="0"/>
                <a:t>Vor- und Ausbildung/Berufserfahrung</a:t>
              </a:r>
            </a:p>
          </p:txBody>
        </p:sp>
        <p:sp>
          <p:nvSpPr>
            <p:cNvPr id="2022406" name="Rectangle 6"/>
            <p:cNvSpPr>
              <a:spLocks noChangeArrowheads="1"/>
            </p:cNvSpPr>
            <p:nvPr/>
          </p:nvSpPr>
          <p:spPr bwMode="auto">
            <a:xfrm>
              <a:off x="2856" y="2483"/>
              <a:ext cx="2752" cy="19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71971" tIns="71971" rIns="71971" bIns="71971" anchor="ctr"/>
            <a:lstStyle/>
            <a:p>
              <a:pPr defTabSz="1035145">
                <a:spcBef>
                  <a:spcPct val="40000"/>
                </a:spcBef>
                <a:buBlip>
                  <a:blip r:embed="rId4"/>
                </a:buBlip>
              </a:pPr>
              <a:r>
                <a:rPr lang="de-DE" sz="1100" dirty="0"/>
                <a:t>Kompetenzanforderungen</a:t>
              </a:r>
            </a:p>
          </p:txBody>
        </p:sp>
        <p:sp>
          <p:nvSpPr>
            <p:cNvPr id="2022407" name="Rectangle 7"/>
            <p:cNvSpPr>
              <a:spLocks noChangeArrowheads="1"/>
            </p:cNvSpPr>
            <p:nvPr/>
          </p:nvSpPr>
          <p:spPr bwMode="auto">
            <a:xfrm>
              <a:off x="54" y="894"/>
              <a:ext cx="2752" cy="19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71971" tIns="71971" rIns="71971" bIns="71971" anchor="ctr"/>
            <a:lstStyle/>
            <a:p>
              <a:pPr defTabSz="1035145">
                <a:spcBef>
                  <a:spcPct val="40000"/>
                </a:spcBef>
                <a:buBlip>
                  <a:blip r:embed="rId4"/>
                </a:buBlip>
              </a:pPr>
              <a:r>
                <a:rPr lang="de-DE" sz="1100" dirty="0"/>
                <a:t>Kernaufgaben/Verantwortlichkeiten</a:t>
              </a:r>
            </a:p>
          </p:txBody>
        </p:sp>
        <p:sp>
          <p:nvSpPr>
            <p:cNvPr id="2022408" name="Rectangle 8"/>
            <p:cNvSpPr>
              <a:spLocks noChangeArrowheads="1"/>
            </p:cNvSpPr>
            <p:nvPr/>
          </p:nvSpPr>
          <p:spPr bwMode="auto">
            <a:xfrm>
              <a:off x="2856" y="894"/>
              <a:ext cx="2752" cy="19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71971" tIns="71971" rIns="71971" bIns="71971" anchor="ctr"/>
            <a:lstStyle/>
            <a:p>
              <a:pPr defTabSz="1035145">
                <a:spcBef>
                  <a:spcPct val="40000"/>
                </a:spcBef>
                <a:buBlip>
                  <a:blip r:embed="rId4"/>
                </a:buBlip>
              </a:pPr>
              <a:r>
                <a:rPr lang="de-DE" sz="1100" dirty="0"/>
                <a:t> Fachlich-methodische Anforderungen </a:t>
              </a:r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54" y="894"/>
              <a:ext cx="5554" cy="3114"/>
              <a:chOff x="54" y="894"/>
              <a:chExt cx="5478" cy="3114"/>
            </a:xfrm>
          </p:grpSpPr>
          <p:sp>
            <p:nvSpPr>
              <p:cNvPr id="2022410" name="Rectangle 10"/>
              <p:cNvSpPr>
                <a:spLocks noChangeArrowheads="1"/>
              </p:cNvSpPr>
              <p:nvPr/>
            </p:nvSpPr>
            <p:spPr bwMode="auto">
              <a:xfrm>
                <a:off x="54" y="894"/>
                <a:ext cx="2714" cy="1525"/>
              </a:xfrm>
              <a:prstGeom prst="rect">
                <a:avLst/>
              </a:prstGeom>
              <a:noFill/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022411" name="Rectangle 11"/>
              <p:cNvSpPr>
                <a:spLocks noChangeArrowheads="1"/>
              </p:cNvSpPr>
              <p:nvPr/>
            </p:nvSpPr>
            <p:spPr bwMode="auto">
              <a:xfrm>
                <a:off x="2818" y="894"/>
                <a:ext cx="2714" cy="1525"/>
              </a:xfrm>
              <a:prstGeom prst="rect">
                <a:avLst/>
              </a:prstGeom>
              <a:noFill/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022412" name="Rectangle 12"/>
              <p:cNvSpPr>
                <a:spLocks noChangeArrowheads="1"/>
              </p:cNvSpPr>
              <p:nvPr/>
            </p:nvSpPr>
            <p:spPr bwMode="auto">
              <a:xfrm>
                <a:off x="54" y="2483"/>
                <a:ext cx="2714" cy="1525"/>
              </a:xfrm>
              <a:prstGeom prst="rect">
                <a:avLst/>
              </a:prstGeom>
              <a:noFill/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022413" name="Rectangle 13"/>
              <p:cNvSpPr>
                <a:spLocks noChangeArrowheads="1"/>
              </p:cNvSpPr>
              <p:nvPr/>
            </p:nvSpPr>
            <p:spPr bwMode="auto">
              <a:xfrm>
                <a:off x="2818" y="2483"/>
                <a:ext cx="2714" cy="1525"/>
              </a:xfrm>
              <a:prstGeom prst="rect">
                <a:avLst/>
              </a:prstGeom>
              <a:noFill/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2022414" name="Rectangle 14"/>
          <p:cNvSpPr>
            <a:spLocks noChangeArrowheads="1"/>
          </p:cNvSpPr>
          <p:nvPr/>
        </p:nvSpPr>
        <p:spPr bwMode="auto">
          <a:xfrm>
            <a:off x="1341301" y="1848159"/>
            <a:ext cx="4650292" cy="135421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67724" lvl="1" indent="-166027" defTabSz="1035145">
              <a:buFont typeface="Symbol" pitchFamily="18" charset="2"/>
              <a:buChar char="-"/>
            </a:pPr>
            <a:r>
              <a:rPr lang="de-DE" sz="1100" dirty="0">
                <a:ea typeface="PMingLiU" pitchFamily="18" charset="-120"/>
              </a:rPr>
              <a:t>Arbeitsvermittlung/-</a:t>
            </a:r>
            <a:r>
              <a:rPr lang="de-DE" sz="1100" dirty="0" err="1">
                <a:ea typeface="PMingLiU" pitchFamily="18" charset="-120"/>
              </a:rPr>
              <a:t>beratung</a:t>
            </a:r>
            <a:r>
              <a:rPr lang="de-DE" sz="1100" dirty="0">
                <a:ea typeface="PMingLiU" pitchFamily="18" charset="-120"/>
              </a:rPr>
              <a:t> und Integration von Arbeitnehmerkunden</a:t>
            </a:r>
          </a:p>
          <a:p>
            <a:pPr marL="167724" lvl="1" indent="-166027" defTabSz="1035145">
              <a:buFont typeface="Symbol" pitchFamily="18" charset="2"/>
              <a:buChar char="-"/>
            </a:pPr>
            <a:r>
              <a:rPr lang="de-DE" sz="1100" dirty="0">
                <a:ea typeface="PMingLiU" pitchFamily="18" charset="-120"/>
              </a:rPr>
              <a:t>Schwerpunkt Bewerberbetreuung: Zuordnung der Arbeitnehmerkunden zu einem Handlungsprogramm und dessen Umsetzung /Aktualisierung, Motivierung der Arbeitnehmerkunden (z.B. Eingliederungsvereinbarung)</a:t>
            </a:r>
          </a:p>
          <a:p>
            <a:pPr marL="167724" lvl="1" indent="-166027" defTabSz="1035145">
              <a:buFont typeface="Symbol" pitchFamily="18" charset="2"/>
              <a:buChar char="-"/>
            </a:pPr>
            <a:r>
              <a:rPr lang="de-DE" sz="1100" dirty="0">
                <a:ea typeface="PMingLiU" pitchFamily="18" charset="-120"/>
              </a:rPr>
              <a:t>Schwerpunkt Arbeitgeberbetreuung</a:t>
            </a:r>
          </a:p>
          <a:p>
            <a:pPr marL="342225" lvl="2" indent="-172806" defTabSz="1035145">
              <a:buFontTx/>
              <a:buChar char="•"/>
            </a:pPr>
            <a:r>
              <a:rPr lang="de-DE" sz="1100" dirty="0">
                <a:ea typeface="PMingLiU" pitchFamily="18" charset="-120"/>
              </a:rPr>
              <a:t>Beratung von Arbeitgeberkunden</a:t>
            </a:r>
          </a:p>
          <a:p>
            <a:pPr marL="342225" lvl="2" indent="-172806" defTabSz="1035145">
              <a:buFontTx/>
              <a:buChar char="•"/>
            </a:pPr>
            <a:r>
              <a:rPr lang="de-DE" sz="1100" dirty="0">
                <a:ea typeface="PMingLiU" pitchFamily="18" charset="-120"/>
              </a:rPr>
              <a:t>Akquisition und Besetzung von Arbeits- und Ausbildungsstellen</a:t>
            </a:r>
          </a:p>
          <a:p>
            <a:pPr marL="342225" lvl="2" indent="-172806" defTabSz="1035145">
              <a:buFontTx/>
              <a:buChar char="•"/>
            </a:pPr>
            <a:r>
              <a:rPr lang="de-DE" sz="1100" dirty="0">
                <a:ea typeface="PMingLiU" pitchFamily="18" charset="-120"/>
              </a:rPr>
              <a:t>Betreuung von Arbeitgeberkunden</a:t>
            </a:r>
          </a:p>
        </p:txBody>
      </p:sp>
      <p:sp>
        <p:nvSpPr>
          <p:cNvPr id="2022415" name="Rectangle 15"/>
          <p:cNvSpPr>
            <a:spLocks noChangeArrowheads="1"/>
          </p:cNvSpPr>
          <p:nvPr/>
        </p:nvSpPr>
        <p:spPr bwMode="auto">
          <a:xfrm>
            <a:off x="6253057" y="1857848"/>
            <a:ext cx="4611686" cy="8463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67724" lvl="1" indent="-166027" defTabSz="1035145">
              <a:buFont typeface="Symbol" pitchFamily="18" charset="2"/>
              <a:buChar char="-"/>
            </a:pPr>
            <a:r>
              <a:rPr lang="de-DE" sz="1100" dirty="0"/>
              <a:t>Fundierte Kenntnisse der Produkte, Programme bzw. Dienstleistungen im Aufgabengebiet</a:t>
            </a:r>
          </a:p>
          <a:p>
            <a:pPr marL="167724" lvl="1" indent="-166027" defTabSz="1035145">
              <a:buFont typeface="Symbol" pitchFamily="18" charset="2"/>
              <a:buChar char="-"/>
            </a:pPr>
            <a:r>
              <a:rPr lang="de-DE" sz="1100" dirty="0">
                <a:ea typeface="PMingLiU" pitchFamily="18" charset="-120"/>
              </a:rPr>
              <a:t>Fundierte</a:t>
            </a:r>
            <a:r>
              <a:rPr lang="de-DE" sz="1100" dirty="0"/>
              <a:t> </a:t>
            </a:r>
            <a:r>
              <a:rPr lang="de-DE" sz="1100" dirty="0">
                <a:ea typeface="PMingLiU" pitchFamily="18" charset="-120"/>
              </a:rPr>
              <a:t>Kenntnisse </a:t>
            </a:r>
            <a:r>
              <a:rPr lang="de-DE" sz="1100" dirty="0"/>
              <a:t>der relevanten Rechts- und Fachgebiete</a:t>
            </a:r>
          </a:p>
          <a:p>
            <a:pPr marL="167724" lvl="1" indent="-166027" defTabSz="1035145">
              <a:buFont typeface="Symbol" pitchFamily="18" charset="2"/>
              <a:buChar char="-"/>
            </a:pPr>
            <a:r>
              <a:rPr lang="de-DE" sz="1100" dirty="0"/>
              <a:t>Grundkenntnisse benachbarter Rechts- und Fachgebiete</a:t>
            </a:r>
          </a:p>
          <a:p>
            <a:pPr marL="167724" lvl="1" indent="-166027" defTabSz="1035145">
              <a:buFont typeface="Symbol" pitchFamily="18" charset="2"/>
              <a:buChar char="-"/>
            </a:pPr>
            <a:r>
              <a:rPr lang="de-DE" sz="1100" dirty="0">
                <a:ea typeface="PMingLiU" pitchFamily="18" charset="-120"/>
              </a:rPr>
              <a:t>Fundierte Kenntnisse relevanter MS-Office- und IT-Fachanwendungen</a:t>
            </a:r>
          </a:p>
        </p:txBody>
      </p:sp>
      <p:sp>
        <p:nvSpPr>
          <p:cNvPr id="2022416" name="Rectangle 16"/>
          <p:cNvSpPr>
            <a:spLocks noChangeArrowheads="1"/>
          </p:cNvSpPr>
          <p:nvPr/>
        </p:nvSpPr>
        <p:spPr bwMode="auto">
          <a:xfrm>
            <a:off x="6256570" y="4417046"/>
            <a:ext cx="4588874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67724" lvl="1" indent="-166027" defTabSz="1035145">
              <a:buFont typeface="Symbol" pitchFamily="18" charset="2"/>
              <a:buChar char="-"/>
            </a:pPr>
            <a:r>
              <a:rPr lang="de-DE" sz="1100" dirty="0"/>
              <a:t>Fach-/Methodenkompetenz: Sorgfalt/Gewissenhaftigkeit (+</a:t>
            </a:r>
            <a:r>
              <a:rPr lang="de-DE" sz="1100" dirty="0">
                <a:solidFill>
                  <a:srgbClr val="0000FF"/>
                </a:solidFill>
              </a:rPr>
              <a:t>+</a:t>
            </a:r>
            <a:r>
              <a:rPr lang="de-DE" sz="1100" dirty="0"/>
              <a:t>), Problemlösung (+)</a:t>
            </a:r>
          </a:p>
          <a:p>
            <a:pPr marL="167724" lvl="1" indent="-166027" defTabSz="1035145">
              <a:buFont typeface="Symbol" pitchFamily="18" charset="2"/>
              <a:buChar char="-"/>
            </a:pPr>
            <a:r>
              <a:rPr lang="de-DE" sz="1100" dirty="0"/>
              <a:t>Sozial-kommunikative Kompetenz: Kundenorientierung (++), Teamfähigkeit (++), Persönliche Beratung (++)</a:t>
            </a:r>
          </a:p>
          <a:p>
            <a:pPr marL="167724" lvl="1" indent="-166027" defTabSz="1035145">
              <a:buFont typeface="Symbol" pitchFamily="18" charset="2"/>
              <a:buChar char="-"/>
            </a:pPr>
            <a:r>
              <a:rPr lang="de-DE" sz="1100" dirty="0"/>
              <a:t>Personale Kompetenzen: Belastbarkeit (+),</a:t>
            </a:r>
            <a:br>
              <a:rPr lang="de-DE" sz="1100" dirty="0"/>
            </a:br>
            <a:r>
              <a:rPr lang="de-DE" sz="1100" dirty="0"/>
              <a:t>Lern- und Kritikfähigkeit (+)</a:t>
            </a:r>
          </a:p>
        </p:txBody>
      </p:sp>
      <p:sp>
        <p:nvSpPr>
          <p:cNvPr id="19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906588" y="6599238"/>
            <a:ext cx="4878388" cy="258762"/>
          </a:xfrm>
        </p:spPr>
        <p:txBody>
          <a:bodyPr/>
          <a:lstStyle/>
          <a:p>
            <a:r>
              <a:rPr lang="de-DE" dirty="0" err="1" smtClean="0"/>
              <a:t>TuK</a:t>
            </a:r>
            <a:r>
              <a:rPr lang="de-DE" dirty="0" smtClean="0"/>
              <a:t>-Katalog der Agenturen für Arbeit  - Stand: 19. ÄTV  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8501849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Microsoft Office PowerPoint</Application>
  <PresentationFormat>Breitbild</PresentationFormat>
  <Paragraphs>24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PMingLiU</vt:lpstr>
      <vt:lpstr>Arial</vt:lpstr>
      <vt:lpstr>Calibri</vt:lpstr>
      <vt:lpstr>Calibri Light</vt:lpstr>
      <vt:lpstr>Symbol</vt:lpstr>
      <vt:lpstr>Office Theme</vt:lpstr>
      <vt:lpstr>Fachkraft für Beratung und Vermittlung</vt:lpstr>
    </vt:vector>
  </TitlesOfParts>
  <Company>Bundesagentur für Arbeit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Fachkraft für Beratung und Vermittlung</dc:title>
  <dc:creator>Mayer Uwe</dc:creator>
  <cp:lastModifiedBy>Mayer Uwe</cp:lastModifiedBy>
  <cp:revision>1</cp:revision>
  <dcterms:created xsi:type="dcterms:W3CDTF">2018-03-09T08:01:52Z</dcterms:created>
  <dcterms:modified xsi:type="dcterms:W3CDTF">2018-03-09T08:01:59Z</dcterms:modified>
</cp:coreProperties>
</file>