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60" r:id="rId1"/>
  </p:sldMasterIdLst>
  <p:notesMasterIdLst>
    <p:notesMasterId r:id="rId15"/>
  </p:notesMasterIdLst>
  <p:sldIdLst>
    <p:sldId id="256" r:id="rId2"/>
    <p:sldId id="561" r:id="rId3"/>
    <p:sldId id="570" r:id="rId4"/>
    <p:sldId id="569" r:id="rId5"/>
    <p:sldId id="571" r:id="rId6"/>
    <p:sldId id="574" r:id="rId7"/>
    <p:sldId id="572" r:id="rId8"/>
    <p:sldId id="573" r:id="rId9"/>
    <p:sldId id="575" r:id="rId10"/>
    <p:sldId id="576" r:id="rId11"/>
    <p:sldId id="578" r:id="rId12"/>
    <p:sldId id="577" r:id="rId13"/>
    <p:sldId id="579" r:id="rId14"/>
  </p:sldIdLst>
  <p:sldSz cx="9144000" cy="6858000" type="screen4x3"/>
  <p:notesSz cx="7102475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99CC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11" autoAdjust="0"/>
  </p:normalViewPr>
  <p:slideViewPr>
    <p:cSldViewPr snapToGrid="0">
      <p:cViewPr>
        <p:scale>
          <a:sx n="110" d="100"/>
          <a:sy n="110" d="100"/>
        </p:scale>
        <p:origin x="-462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3078163" cy="512763"/>
          </a:xfrm>
          <a:prstGeom prst="rect">
            <a:avLst/>
          </a:prstGeom>
        </p:spPr>
        <p:txBody>
          <a:bodyPr vert="horz" lIns="91391" tIns="45696" rIns="91391" bIns="4569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2727" y="4"/>
            <a:ext cx="3078163" cy="512763"/>
          </a:xfrm>
          <a:prstGeom prst="rect">
            <a:avLst/>
          </a:prstGeom>
        </p:spPr>
        <p:txBody>
          <a:bodyPr vert="horz" lIns="91391" tIns="45696" rIns="91391" bIns="45696" rtlCol="0"/>
          <a:lstStyle>
            <a:lvl1pPr algn="r">
              <a:defRPr sz="1200"/>
            </a:lvl1pPr>
          </a:lstStyle>
          <a:p>
            <a:fld id="{1445D63F-52CA-449C-8C53-BC171A0E31A2}" type="datetimeFigureOut">
              <a:rPr lang="de-DE" smtClean="0"/>
              <a:t>11.08.2020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7938"/>
            <a:ext cx="46069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1" tIns="45696" rIns="91391" bIns="4569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7"/>
            <a:ext cx="5683250" cy="4029075"/>
          </a:xfrm>
          <a:prstGeom prst="rect">
            <a:avLst/>
          </a:prstGeom>
        </p:spPr>
        <p:txBody>
          <a:bodyPr vert="horz" lIns="91391" tIns="45696" rIns="91391" bIns="4569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850"/>
            <a:ext cx="3078163" cy="512763"/>
          </a:xfrm>
          <a:prstGeom prst="rect">
            <a:avLst/>
          </a:prstGeom>
        </p:spPr>
        <p:txBody>
          <a:bodyPr vert="horz" lIns="91391" tIns="45696" rIns="91391" bIns="4569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2727" y="9721850"/>
            <a:ext cx="3078163" cy="512763"/>
          </a:xfrm>
          <a:prstGeom prst="rect">
            <a:avLst/>
          </a:prstGeom>
        </p:spPr>
        <p:txBody>
          <a:bodyPr vert="horz" lIns="91391" tIns="45696" rIns="91391" bIns="45696" rtlCol="0" anchor="b"/>
          <a:lstStyle>
            <a:lvl1pPr algn="r">
              <a:defRPr sz="1200"/>
            </a:lvl1pPr>
          </a:lstStyle>
          <a:p>
            <a:fld id="{3D5ED629-A52C-4F9B-8F60-D1ACC47DB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5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7938"/>
            <a:ext cx="4606925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Besser fotografieren mit der digitalen Kompaktkamera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VHS-Schongau                                             </a:t>
            </a:r>
            <a:endParaRPr lang="de-DE"/>
          </a:p>
        </p:txBody>
      </p:sp>
      <p:sp>
        <p:nvSpPr>
          <p:cNvPr id="37894" name="Foliennummernplatzhalt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804436" indent="-30939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237591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732629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227665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684621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3141577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598535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4055493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42799700-6179-457C-88F1-D5B3C9EA655D}" type="slidenum">
              <a:rPr lang="de-DE" altLang="de-DE" smtClean="0">
                <a:latin typeface="Calibri" panose="020F0502020204030204" pitchFamily="34" charset="0"/>
              </a:rPr>
              <a:pPr/>
              <a:t>2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06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7938"/>
            <a:ext cx="4606925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Besser fotografieren mit der digitalen Kompaktkamera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VHS-Schongau                                             </a:t>
            </a:r>
            <a:endParaRPr lang="de-DE"/>
          </a:p>
        </p:txBody>
      </p:sp>
      <p:sp>
        <p:nvSpPr>
          <p:cNvPr id="37894" name="Foliennummernplatzhalt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804436" indent="-30939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237591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732629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227665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684621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3141577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598535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4055493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42799700-6179-457C-88F1-D5B3C9EA655D}" type="slidenum">
              <a:rPr lang="de-DE" altLang="de-DE" smtClean="0">
                <a:latin typeface="Calibri" panose="020F0502020204030204" pitchFamily="34" charset="0"/>
              </a:rPr>
              <a:pPr/>
              <a:t>11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0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7938"/>
            <a:ext cx="4606925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Besser fotografieren mit der digitalen Kompaktkamera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VHS-Schongau                                             </a:t>
            </a:r>
            <a:endParaRPr lang="de-DE"/>
          </a:p>
        </p:txBody>
      </p:sp>
      <p:sp>
        <p:nvSpPr>
          <p:cNvPr id="37894" name="Foliennummernplatzhalt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804436" indent="-30939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237591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732629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227665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684621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3141577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598535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4055493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42799700-6179-457C-88F1-D5B3C9EA655D}" type="slidenum">
              <a:rPr lang="de-DE" altLang="de-DE" smtClean="0">
                <a:latin typeface="Calibri" panose="020F0502020204030204" pitchFamily="34" charset="0"/>
              </a:rPr>
              <a:pPr/>
              <a:t>12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76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7938"/>
            <a:ext cx="4606925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Besser fotografieren mit der digitalen Kompaktkamera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VHS-Schongau                                             </a:t>
            </a:r>
            <a:endParaRPr lang="de-DE"/>
          </a:p>
        </p:txBody>
      </p:sp>
      <p:sp>
        <p:nvSpPr>
          <p:cNvPr id="37894" name="Foliennummernplatzhalt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804436" indent="-30939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237591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732629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227665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684621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3141577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598535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4055493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42799700-6179-457C-88F1-D5B3C9EA655D}" type="slidenum">
              <a:rPr lang="de-DE" altLang="de-DE" smtClean="0">
                <a:latin typeface="Calibri" panose="020F0502020204030204" pitchFamily="34" charset="0"/>
              </a:rPr>
              <a:pPr/>
              <a:t>13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7938"/>
            <a:ext cx="4606925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Besser fotografieren mit der digitalen Kompaktkamera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VHS-Schongau                                             </a:t>
            </a:r>
            <a:endParaRPr lang="de-DE"/>
          </a:p>
        </p:txBody>
      </p:sp>
      <p:sp>
        <p:nvSpPr>
          <p:cNvPr id="37894" name="Foliennummernplatzhalt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804436" indent="-30939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237591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732629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227665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684621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3141577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598535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4055493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42799700-6179-457C-88F1-D5B3C9EA655D}" type="slidenum">
              <a:rPr lang="de-DE" altLang="de-DE" smtClean="0">
                <a:latin typeface="Calibri" panose="020F0502020204030204" pitchFamily="34" charset="0"/>
              </a:rPr>
              <a:pPr/>
              <a:t>3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20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7938"/>
            <a:ext cx="4606925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Besser fotografieren mit der digitalen Kompaktkamera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VHS-Schongau                                             </a:t>
            </a:r>
            <a:endParaRPr lang="de-DE"/>
          </a:p>
        </p:txBody>
      </p:sp>
      <p:sp>
        <p:nvSpPr>
          <p:cNvPr id="37894" name="Foliennummernplatzhalt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804436" indent="-30939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237591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732629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227665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684621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3141577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598535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4055493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42799700-6179-457C-88F1-D5B3C9EA655D}" type="slidenum">
              <a:rPr lang="de-DE" altLang="de-DE" smtClean="0">
                <a:latin typeface="Calibri" panose="020F0502020204030204" pitchFamily="34" charset="0"/>
              </a:rPr>
              <a:pPr/>
              <a:t>4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71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7938"/>
            <a:ext cx="4606925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Besser fotografieren mit der digitalen Kompaktkamera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VHS-Schongau                                             </a:t>
            </a:r>
            <a:endParaRPr lang="de-DE"/>
          </a:p>
        </p:txBody>
      </p:sp>
      <p:sp>
        <p:nvSpPr>
          <p:cNvPr id="37894" name="Foliennummernplatzhalt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804436" indent="-30939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237591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732629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227665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684621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3141577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598535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4055493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42799700-6179-457C-88F1-D5B3C9EA655D}" type="slidenum">
              <a:rPr lang="de-DE" altLang="de-DE" smtClean="0">
                <a:latin typeface="Calibri" panose="020F0502020204030204" pitchFamily="34" charset="0"/>
              </a:rPr>
              <a:pPr/>
              <a:t>5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33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7938"/>
            <a:ext cx="4606925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Besser fotografieren mit der digitalen Kompaktkamera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VHS-Schongau                                             </a:t>
            </a:r>
            <a:endParaRPr lang="de-DE"/>
          </a:p>
        </p:txBody>
      </p:sp>
      <p:sp>
        <p:nvSpPr>
          <p:cNvPr id="37894" name="Foliennummernplatzhalt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804436" indent="-30939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237591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732629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227665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684621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3141577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598535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4055493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42799700-6179-457C-88F1-D5B3C9EA655D}" type="slidenum">
              <a:rPr lang="de-DE" altLang="de-DE" smtClean="0">
                <a:latin typeface="Calibri" panose="020F0502020204030204" pitchFamily="34" charset="0"/>
              </a:rPr>
              <a:pPr/>
              <a:t>6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5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7938"/>
            <a:ext cx="4606925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Besser fotografieren mit der digitalen Kompaktkamera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VHS-Schongau                                             </a:t>
            </a:r>
            <a:endParaRPr lang="de-DE"/>
          </a:p>
        </p:txBody>
      </p:sp>
      <p:sp>
        <p:nvSpPr>
          <p:cNvPr id="37894" name="Foliennummernplatzhalt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804436" indent="-30939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237591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732629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227665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684621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3141577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598535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4055493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42799700-6179-457C-88F1-D5B3C9EA655D}" type="slidenum">
              <a:rPr lang="de-DE" altLang="de-DE" smtClean="0">
                <a:latin typeface="Calibri" panose="020F0502020204030204" pitchFamily="34" charset="0"/>
              </a:rPr>
              <a:pPr/>
              <a:t>7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95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7938"/>
            <a:ext cx="4606925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Besser fotografieren mit der digitalen Kompaktkamera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VHS-Schongau                                             </a:t>
            </a:r>
            <a:endParaRPr lang="de-DE"/>
          </a:p>
        </p:txBody>
      </p:sp>
      <p:sp>
        <p:nvSpPr>
          <p:cNvPr id="37894" name="Foliennummernplatzhalt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804436" indent="-30939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237591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732629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227665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684621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3141577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598535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4055493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42799700-6179-457C-88F1-D5B3C9EA655D}" type="slidenum">
              <a:rPr lang="de-DE" altLang="de-DE" smtClean="0">
                <a:latin typeface="Calibri" panose="020F0502020204030204" pitchFamily="34" charset="0"/>
              </a:rPr>
              <a:pPr/>
              <a:t>8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452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7938"/>
            <a:ext cx="4606925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Besser fotografieren mit der digitalen Kompaktkamera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VHS-Schongau                                             </a:t>
            </a:r>
            <a:endParaRPr lang="de-DE"/>
          </a:p>
        </p:txBody>
      </p:sp>
      <p:sp>
        <p:nvSpPr>
          <p:cNvPr id="37894" name="Foliennummernplatzhalt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804436" indent="-30939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237591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732629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227665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684621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3141577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598535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4055493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42799700-6179-457C-88F1-D5B3C9EA655D}" type="slidenum">
              <a:rPr lang="de-DE" altLang="de-DE" smtClean="0">
                <a:latin typeface="Calibri" panose="020F0502020204030204" pitchFamily="34" charset="0"/>
              </a:rPr>
              <a:pPr/>
              <a:t>9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04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7938"/>
            <a:ext cx="4606925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Besser fotografieren mit der digitalen Kompaktkamera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VHS-Schongau                                             </a:t>
            </a:r>
            <a:endParaRPr lang="de-DE"/>
          </a:p>
        </p:txBody>
      </p:sp>
      <p:sp>
        <p:nvSpPr>
          <p:cNvPr id="37894" name="Foliennummernplatzhalt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804436" indent="-30939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237591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732629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227665" indent="-247519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684621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3141577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598535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4055493" indent="-247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42799700-6179-457C-88F1-D5B3C9EA655D}" type="slidenum">
              <a:rPr lang="de-DE" altLang="de-DE" smtClean="0">
                <a:latin typeface="Calibri" panose="020F0502020204030204" pitchFamily="34" charset="0"/>
              </a:rPr>
              <a:pPr/>
              <a:t>10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9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0F77-A390-4A37-BD9A-296609BDF37D}" type="datetime1">
              <a:rPr lang="de-DE" smtClean="0"/>
              <a:t>11.08.2020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Schnittstelle Bodenluft-Raumluft  J. Skowronek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C7EC-C90E-4F2B-9341-43992F3FC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69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3CE8-D26A-43A1-9EB0-5737D5A14F46}" type="datetime1">
              <a:rPr lang="de-DE" smtClean="0"/>
              <a:t>11.08.2020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Schnittstelle Bodenluft-Raumluft  J. Skowronek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C7EC-C90E-4F2B-9341-43992F3FC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73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4117-17DD-428A-B309-6B0E2A7FD67B}" type="datetime1">
              <a:rPr lang="de-DE" smtClean="0"/>
              <a:t>11.08.2020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Schnittstelle Bodenluft-Raumluft  J. Skowronek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C7EC-C90E-4F2B-9341-43992F3FC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55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6504-65BB-4760-9B52-1E4603E17AAA}" type="datetime1">
              <a:rPr lang="de-DE" smtClean="0"/>
              <a:t>11.08.2020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Schnittstelle Bodenluft-Raumluft  J. Skowronek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C7EC-C90E-4F2B-9341-43992F3FC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51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C36B-5A33-4D91-A11B-2B45C463BEE8}" type="datetime1">
              <a:rPr lang="de-DE" smtClean="0"/>
              <a:t>11.08.2020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Schnittstelle Bodenluft-Raumluft  J. Skowronek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C7EC-C90E-4F2B-9341-43992F3FC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829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3C7E-86CE-4357-B814-AE5F041557E3}" type="datetime1">
              <a:rPr lang="de-DE" smtClean="0"/>
              <a:t>11.08.2020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Schnittstelle Bodenluft-Raumluft  J. Skowronek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C7EC-C90E-4F2B-9341-43992F3FC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10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346B-D0EB-4A76-BF56-4E4062D414ED}" type="datetime1">
              <a:rPr lang="de-DE" smtClean="0"/>
              <a:t>11.08.2020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Schnittstelle Bodenluft-Raumluft  J. Skowronek 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C7EC-C90E-4F2B-9341-43992F3FC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39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0E84-90E0-42D6-926F-4A19838E8B89}" type="datetime1">
              <a:rPr lang="de-DE" smtClean="0"/>
              <a:t>11.08.2020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Schnittstelle Bodenluft-Raumluft  J. Skowronek 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C7EC-C90E-4F2B-9341-43992F3FC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15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F015-6583-4316-9480-45AEE093E8E9}" type="datetime1">
              <a:rPr lang="de-DE" smtClean="0"/>
              <a:t>11.08.2020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Schnittstelle Bodenluft-Raumluft  J. Skowronek 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C7EC-C90E-4F2B-9341-43992F3FC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37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2093-4A4C-402B-A115-2C3F8E7E2BA8}" type="datetime1">
              <a:rPr lang="de-DE" smtClean="0"/>
              <a:t>11.08.2020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Schnittstelle Bodenluft-Raumluft  J. Skowronek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C7EC-C90E-4F2B-9341-43992F3FC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52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D57B-CFBD-42B5-92BA-B42683C6F71E}" type="datetime1">
              <a:rPr lang="de-DE" smtClean="0"/>
              <a:t>11.08.2020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Schnittstelle Bodenluft-Raumluft  J. Skowronek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C7EC-C90E-4F2B-9341-43992F3FC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03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8F444-C304-4C53-BA28-42F4E4A1EBD5}" type="datetime1">
              <a:rPr lang="de-DE" smtClean="0"/>
              <a:t>11.08.2020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Schnittstelle Bodenluft-Raumluft  J. Skowronek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0C7EC-C90E-4F2B-9341-43992F3FC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140642" y="3119324"/>
            <a:ext cx="6806153" cy="123348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de-DE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Gesundheitsschutz </a:t>
            </a:r>
            <a:r>
              <a:rPr lang="de-DE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für die </a:t>
            </a:r>
            <a:r>
              <a:rPr lang="de-DE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Errichtung </a:t>
            </a:r>
            <a:r>
              <a:rPr lang="de-DE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von </a:t>
            </a:r>
            <a:r>
              <a:rPr lang="de-DE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Sportstätten </a:t>
            </a:r>
            <a:r>
              <a:rPr lang="de-DE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DE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Nahbereich der </a:t>
            </a:r>
            <a:br>
              <a:rPr lang="de-DE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Altablagerung 190 in Glinde</a:t>
            </a:r>
            <a:r>
              <a:rPr lang="de-DE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857080" y="5184742"/>
            <a:ext cx="4374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Sachverständigenbüro Dr. Skowronek</a:t>
            </a:r>
          </a:p>
          <a:p>
            <a:r>
              <a:rPr lang="de-DE" dirty="0" err="1" smtClean="0">
                <a:solidFill>
                  <a:srgbClr val="002060"/>
                </a:solidFill>
              </a:rPr>
              <a:t>Barkendal</a:t>
            </a:r>
            <a:r>
              <a:rPr lang="de-DE" dirty="0" smtClean="0">
                <a:solidFill>
                  <a:srgbClr val="002060"/>
                </a:solidFill>
              </a:rPr>
              <a:t> 19, 21149 Hamburg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C7EC-C90E-4F2B-9341-43992F3FCBE5}" type="slidenum">
              <a:rPr lang="de-DE" smtClean="0"/>
              <a:t>10</a:t>
            </a:fld>
            <a:endParaRPr lang="de-DE" dirty="0"/>
          </a:p>
        </p:txBody>
      </p:sp>
      <p:sp>
        <p:nvSpPr>
          <p:cNvPr id="11" name="Textfeld 21"/>
          <p:cNvSpPr txBox="1">
            <a:spLocks noChangeArrowheads="1"/>
          </p:cNvSpPr>
          <p:nvPr/>
        </p:nvSpPr>
        <p:spPr bwMode="auto">
          <a:xfrm>
            <a:off x="247914" y="176832"/>
            <a:ext cx="8151498" cy="338554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spc="-20" dirty="0" smtClean="0">
                <a:solidFill>
                  <a:srgbClr val="0070C0"/>
                </a:solidFill>
                <a:latin typeface="+mn-lt"/>
              </a:rPr>
              <a:t>Beispiele für überbaute Flächen mit Methanbelastungen: A) </a:t>
            </a:r>
            <a:r>
              <a:rPr lang="de-DE" altLang="de-DE" sz="1600" b="1" spc="-20" dirty="0" err="1" smtClean="0">
                <a:solidFill>
                  <a:srgbClr val="0070C0"/>
                </a:solidFill>
                <a:latin typeface="+mn-lt"/>
              </a:rPr>
              <a:t>Soccerbox</a:t>
            </a:r>
            <a:r>
              <a:rPr lang="de-DE" altLang="de-DE" sz="1600" b="1" spc="-20" dirty="0" smtClean="0">
                <a:solidFill>
                  <a:srgbClr val="0070C0"/>
                </a:solidFill>
                <a:latin typeface="+mn-lt"/>
              </a:rPr>
              <a:t> in Dießen am Ammersee</a:t>
            </a:r>
            <a:endParaRPr lang="de-DE" altLang="de-DE" sz="1600" b="1" spc="-20" dirty="0" smtClean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14" y="1732458"/>
            <a:ext cx="5367673" cy="182934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69537" y="536581"/>
            <a:ext cx="70237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000" b="1" dirty="0" smtClean="0"/>
              <a:t>Methanbelastungen durch organische Sedimente und Hausmüllablagerungen</a:t>
            </a:r>
            <a:endParaRPr lang="de-DE" sz="20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Gasschutzmaßnahmen nur am Bauwerk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680" y="1732457"/>
            <a:ext cx="2973977" cy="44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C7EC-C90E-4F2B-9341-43992F3FCBE5}" type="slidenum">
              <a:rPr lang="de-DE" smtClean="0"/>
              <a:t>11</a:t>
            </a:fld>
            <a:endParaRPr lang="de-DE" dirty="0"/>
          </a:p>
        </p:txBody>
      </p:sp>
      <p:sp>
        <p:nvSpPr>
          <p:cNvPr id="11" name="Textfeld 21"/>
          <p:cNvSpPr txBox="1">
            <a:spLocks noChangeArrowheads="1"/>
          </p:cNvSpPr>
          <p:nvPr/>
        </p:nvSpPr>
        <p:spPr bwMode="auto">
          <a:xfrm>
            <a:off x="247913" y="176832"/>
            <a:ext cx="8547743" cy="338554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spc="-20" dirty="0" smtClean="0">
                <a:solidFill>
                  <a:srgbClr val="0070C0"/>
                </a:solidFill>
                <a:latin typeface="+mn-lt"/>
              </a:rPr>
              <a:t>Beispiele für überbaute Flächen mit Methanbelastungen: B) Neubebauung in der Hafen-City Hamburg</a:t>
            </a:r>
            <a:endParaRPr lang="de-DE" altLang="de-DE" sz="1600" b="1" spc="-2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9537" y="536581"/>
            <a:ext cx="862611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000" b="1" dirty="0" smtClean="0"/>
              <a:t>Methanbelastungen durch organische Sedimente (Klei, Schlick, </a:t>
            </a:r>
            <a:r>
              <a:rPr lang="de-DE" sz="2000" b="1" dirty="0" err="1" smtClean="0"/>
              <a:t>Mudde</a:t>
            </a:r>
            <a:r>
              <a:rPr lang="de-DE" sz="2000" b="1" dirty="0" smtClean="0"/>
              <a:t>, Torf)</a:t>
            </a:r>
            <a:endParaRPr lang="de-DE" sz="20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Gasschutzmaßnahmen am Bauwerk erforderlich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1" y="1307031"/>
            <a:ext cx="7882345" cy="483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C7EC-C90E-4F2B-9341-43992F3FCBE5}" type="slidenum">
              <a:rPr lang="de-DE" smtClean="0"/>
              <a:t>12</a:t>
            </a:fld>
            <a:endParaRPr lang="de-DE" dirty="0"/>
          </a:p>
        </p:txBody>
      </p:sp>
      <p:sp>
        <p:nvSpPr>
          <p:cNvPr id="11" name="Textfeld 21"/>
          <p:cNvSpPr txBox="1">
            <a:spLocks noChangeArrowheads="1"/>
          </p:cNvSpPr>
          <p:nvPr/>
        </p:nvSpPr>
        <p:spPr bwMode="auto">
          <a:xfrm>
            <a:off x="247913" y="176832"/>
            <a:ext cx="8547743" cy="338554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spc="-20" dirty="0" smtClean="0">
                <a:solidFill>
                  <a:srgbClr val="0070C0"/>
                </a:solidFill>
                <a:latin typeface="+mn-lt"/>
              </a:rPr>
              <a:t>Beispiele für überbaute Flächen mit Methanbelastungen: B) Neubebauung in der Hafen-City Hamburg</a:t>
            </a:r>
            <a:endParaRPr lang="de-DE" altLang="de-DE" sz="1600" b="1" spc="-2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9537" y="536581"/>
            <a:ext cx="702374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000" b="1" dirty="0" smtClean="0"/>
              <a:t>Methanbelastungen durch organische Sedimente</a:t>
            </a:r>
            <a:endParaRPr lang="de-DE" sz="20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Gasschutzmaßnahmen am Bauwerk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13" y="1311829"/>
            <a:ext cx="7816224" cy="450921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69537" y="5873441"/>
            <a:ext cx="59700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Quelle: BSU Hamburg: Methan aus Weichschichten – Sicheres Bauen bei Bodenluftbelastungen, 06/2012.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8844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C7EC-C90E-4F2B-9341-43992F3FCBE5}" type="slidenum">
              <a:rPr lang="de-DE" smtClean="0"/>
              <a:t>13</a:t>
            </a:fld>
            <a:endParaRPr lang="de-DE" dirty="0"/>
          </a:p>
        </p:txBody>
      </p:sp>
      <p:sp>
        <p:nvSpPr>
          <p:cNvPr id="11" name="Textfeld 21"/>
          <p:cNvSpPr txBox="1">
            <a:spLocks noChangeArrowheads="1"/>
          </p:cNvSpPr>
          <p:nvPr/>
        </p:nvSpPr>
        <p:spPr bwMode="auto">
          <a:xfrm>
            <a:off x="247913" y="176832"/>
            <a:ext cx="8547743" cy="338554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spc="-20" dirty="0" smtClean="0">
                <a:solidFill>
                  <a:srgbClr val="0070C0"/>
                </a:solidFill>
                <a:latin typeface="+mn-lt"/>
              </a:rPr>
              <a:t>Beispiele für überbaute Flächen mit Methanbelastungen: B) Neubebauung in der Hafen-City Hamburg</a:t>
            </a:r>
            <a:endParaRPr lang="de-DE" altLang="de-DE" sz="1600" b="1" spc="-2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9537" y="536581"/>
            <a:ext cx="702374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000" b="1" dirty="0" smtClean="0"/>
              <a:t>Methanbelastungen durch organische Sedimente</a:t>
            </a:r>
            <a:endParaRPr lang="de-DE" sz="20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Gasschutzmaßnahmen am Bauwerk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409" y="1207326"/>
            <a:ext cx="4175481" cy="279533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13" y="1311829"/>
            <a:ext cx="4019382" cy="269083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991" y="3953939"/>
            <a:ext cx="4133959" cy="276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14" y="760609"/>
            <a:ext cx="3667281" cy="550045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C7EC-C90E-4F2B-9341-43992F3FCBE5}" type="slidenum">
              <a:rPr lang="de-DE" smtClean="0"/>
              <a:t>2</a:t>
            </a:fld>
            <a:endParaRPr lang="de-DE" dirty="0"/>
          </a:p>
        </p:txBody>
      </p:sp>
      <p:sp>
        <p:nvSpPr>
          <p:cNvPr id="11" name="Textfeld 21"/>
          <p:cNvSpPr txBox="1">
            <a:spLocks noChangeArrowheads="1"/>
          </p:cNvSpPr>
          <p:nvPr/>
        </p:nvSpPr>
        <p:spPr bwMode="auto">
          <a:xfrm>
            <a:off x="247914" y="176832"/>
            <a:ext cx="8151498" cy="338554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spc="-20" dirty="0" smtClean="0">
                <a:solidFill>
                  <a:srgbClr val="0070C0"/>
                </a:solidFill>
                <a:latin typeface="+mn-lt"/>
              </a:rPr>
              <a:t>Kenntnisstand zur Altlastensituation bis 2014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97839" y="567459"/>
            <a:ext cx="499620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Gutachten des Geologischen Landesamtes 11/1992: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Verfüllte </a:t>
            </a:r>
            <a:r>
              <a:rPr lang="de-DE" sz="2000" dirty="0" smtClean="0"/>
              <a:t>Kiesgrube, Kiesabbau ab ca. 1951 </a:t>
            </a:r>
            <a:endParaRPr lang="de-DE" sz="20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Verfüllung </a:t>
            </a:r>
            <a:r>
              <a:rPr lang="de-DE" sz="2000" dirty="0"/>
              <a:t>mit Bodenaushub und Bauschutt </a:t>
            </a:r>
            <a:r>
              <a:rPr lang="de-DE" sz="2000" dirty="0" smtClean="0"/>
              <a:t>vermutlich ab </a:t>
            </a:r>
            <a:r>
              <a:rPr lang="de-DE" sz="2000" dirty="0"/>
              <a:t>1983 begonnen </a:t>
            </a:r>
            <a:endParaRPr lang="de-DE" sz="20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Fläche ca. 130.000 </a:t>
            </a:r>
            <a:r>
              <a:rPr lang="de-DE" sz="2000" dirty="0"/>
              <a:t>m</a:t>
            </a:r>
            <a:r>
              <a:rPr lang="de-DE" sz="2000" baseline="30000" dirty="0"/>
              <a:t>2</a:t>
            </a:r>
            <a:r>
              <a:rPr lang="de-DE" sz="2000" dirty="0"/>
              <a:t> bis </a:t>
            </a:r>
            <a:r>
              <a:rPr lang="de-DE" sz="2000" dirty="0" smtClean="0"/>
              <a:t>200.000 </a:t>
            </a:r>
            <a:r>
              <a:rPr lang="de-DE" sz="2000" dirty="0" smtClean="0"/>
              <a:t>m</a:t>
            </a:r>
            <a:r>
              <a:rPr lang="de-DE" sz="2000" baseline="30000" dirty="0" smtClean="0"/>
              <a:t>2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Auffüllungen </a:t>
            </a:r>
            <a:r>
              <a:rPr lang="de-DE" sz="2000" dirty="0" smtClean="0"/>
              <a:t>z.T. bis </a:t>
            </a:r>
            <a:r>
              <a:rPr lang="de-DE" sz="2000" dirty="0"/>
              <a:t>&gt; </a:t>
            </a:r>
            <a:r>
              <a:rPr lang="de-DE" sz="2000" dirty="0" smtClean="0"/>
              <a:t>15 </a:t>
            </a:r>
            <a:r>
              <a:rPr lang="de-DE" sz="2000" dirty="0"/>
              <a:t>m Mächtigkeit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Ablagerungsvolumen ca. 1.000.000 </a:t>
            </a:r>
            <a:r>
              <a:rPr lang="de-DE" sz="2000" dirty="0"/>
              <a:t>m</a:t>
            </a:r>
            <a:r>
              <a:rPr lang="de-DE" sz="2000" baseline="30000" dirty="0"/>
              <a:t>3</a:t>
            </a:r>
            <a:r>
              <a:rPr lang="de-DE" sz="2000" dirty="0"/>
              <a:t> bis 1.420.000 </a:t>
            </a:r>
            <a:r>
              <a:rPr lang="de-DE" sz="2000" dirty="0" smtClean="0"/>
              <a:t>m</a:t>
            </a:r>
            <a:r>
              <a:rPr lang="de-DE" sz="2000" baseline="30000" dirty="0" smtClean="0"/>
              <a:t>3</a:t>
            </a:r>
            <a:r>
              <a:rPr lang="de-DE" sz="2000" dirty="0"/>
              <a:t>.</a:t>
            </a:r>
            <a:endParaRPr lang="de-DE" sz="20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7" name="Rechteckige Legende 6"/>
          <p:cNvSpPr/>
          <p:nvPr/>
        </p:nvSpPr>
        <p:spPr>
          <a:xfrm>
            <a:off x="330558" y="760609"/>
            <a:ext cx="2405353" cy="356570"/>
          </a:xfrm>
          <a:prstGeom prst="wedgeRectCallout">
            <a:avLst>
              <a:gd name="adj1" fmla="val -27008"/>
              <a:gd name="adj2" fmla="val 326646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Strasse</a:t>
            </a:r>
            <a:r>
              <a:rPr lang="de-DE" dirty="0" smtClean="0">
                <a:solidFill>
                  <a:schemeClr val="tx1"/>
                </a:solidFill>
              </a:rPr>
              <a:t> „Am Sportplatz“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ige Legende 8"/>
          <p:cNvSpPr/>
          <p:nvPr/>
        </p:nvSpPr>
        <p:spPr>
          <a:xfrm>
            <a:off x="1533235" y="5819934"/>
            <a:ext cx="1522864" cy="267231"/>
          </a:xfrm>
          <a:prstGeom prst="wedgeRectCallout">
            <a:avLst>
              <a:gd name="adj1" fmla="val -91413"/>
              <a:gd name="adj2" fmla="val 113276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Sportplatz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echteckige Legende 9"/>
          <p:cNvSpPr/>
          <p:nvPr/>
        </p:nvSpPr>
        <p:spPr>
          <a:xfrm>
            <a:off x="4148011" y="5116568"/>
            <a:ext cx="2607841" cy="315310"/>
          </a:xfrm>
          <a:prstGeom prst="wedgeRectCallout">
            <a:avLst>
              <a:gd name="adj1" fmla="val -92255"/>
              <a:gd name="adj2" fmla="val -337072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Auffüllungsmächtigkeiten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4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8636" y="-357188"/>
            <a:ext cx="5939835" cy="840164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C7EC-C90E-4F2B-9341-43992F3FCBE5}" type="slidenum">
              <a:rPr lang="de-DE" smtClean="0"/>
              <a:t>3</a:t>
            </a:fld>
            <a:endParaRPr lang="de-DE" dirty="0"/>
          </a:p>
        </p:txBody>
      </p:sp>
      <p:sp>
        <p:nvSpPr>
          <p:cNvPr id="11" name="Textfeld 21"/>
          <p:cNvSpPr txBox="1">
            <a:spLocks noChangeArrowheads="1"/>
          </p:cNvSpPr>
          <p:nvPr/>
        </p:nvSpPr>
        <p:spPr bwMode="auto">
          <a:xfrm>
            <a:off x="247914" y="176832"/>
            <a:ext cx="8151498" cy="338554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spc="-20" dirty="0" smtClean="0">
                <a:solidFill>
                  <a:srgbClr val="0070C0"/>
                </a:solidFill>
                <a:latin typeface="+mn-lt"/>
              </a:rPr>
              <a:t>Kenntnisstand zur Altlastensituation bis 2014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97839" y="567459"/>
            <a:ext cx="4996207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Gutachten des Geologischen Landesamtes 11/1992: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Verfüllte </a:t>
            </a:r>
            <a:r>
              <a:rPr lang="de-DE" sz="2000" dirty="0" smtClean="0"/>
              <a:t>Kiesgrube, Kiesabbau ab ca. 1951 </a:t>
            </a:r>
            <a:endParaRPr lang="de-DE" sz="20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Verfüllung </a:t>
            </a:r>
            <a:r>
              <a:rPr lang="de-DE" sz="2000" dirty="0"/>
              <a:t>mit Bodenaushub und Bauschutt </a:t>
            </a:r>
            <a:r>
              <a:rPr lang="de-DE" sz="2000" dirty="0" smtClean="0"/>
              <a:t>vermutlich ab </a:t>
            </a:r>
            <a:r>
              <a:rPr lang="de-DE" sz="2000" dirty="0"/>
              <a:t>1983 begonnen </a:t>
            </a:r>
            <a:endParaRPr lang="de-DE" sz="20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Fläche ca. 130.000 </a:t>
            </a:r>
            <a:r>
              <a:rPr lang="de-DE" sz="2000" dirty="0"/>
              <a:t>m</a:t>
            </a:r>
            <a:r>
              <a:rPr lang="de-DE" sz="2000" baseline="30000" dirty="0"/>
              <a:t>2</a:t>
            </a:r>
            <a:r>
              <a:rPr lang="de-DE" sz="2000" dirty="0"/>
              <a:t> bis </a:t>
            </a:r>
            <a:r>
              <a:rPr lang="de-DE" sz="2000" dirty="0" smtClean="0"/>
              <a:t>200.000 </a:t>
            </a:r>
            <a:r>
              <a:rPr lang="de-DE" sz="2000" dirty="0" smtClean="0"/>
              <a:t>m</a:t>
            </a:r>
            <a:r>
              <a:rPr lang="de-DE" sz="2000" baseline="30000" dirty="0" smtClean="0"/>
              <a:t>2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Auffüllungen </a:t>
            </a:r>
            <a:r>
              <a:rPr lang="de-DE" sz="2000" dirty="0" smtClean="0"/>
              <a:t>z.T. bis </a:t>
            </a:r>
            <a:r>
              <a:rPr lang="de-DE" sz="2000" dirty="0"/>
              <a:t>&gt; </a:t>
            </a:r>
            <a:r>
              <a:rPr lang="de-DE" sz="2000" dirty="0" smtClean="0"/>
              <a:t>15 </a:t>
            </a:r>
            <a:r>
              <a:rPr lang="de-DE" sz="2000" dirty="0"/>
              <a:t>m Mächtigkeit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Ablagerungsvolumen ca. 1.000.000 </a:t>
            </a:r>
            <a:r>
              <a:rPr lang="de-DE" sz="2000" dirty="0"/>
              <a:t>m</a:t>
            </a:r>
            <a:r>
              <a:rPr lang="de-DE" sz="2000" baseline="30000" dirty="0"/>
              <a:t>3</a:t>
            </a:r>
            <a:r>
              <a:rPr lang="de-DE" sz="2000" dirty="0"/>
              <a:t> bis 1.420.000 </a:t>
            </a:r>
            <a:r>
              <a:rPr lang="de-DE" sz="2000" dirty="0" smtClean="0"/>
              <a:t>m</a:t>
            </a:r>
            <a:r>
              <a:rPr lang="de-DE" sz="2000" baseline="30000" dirty="0" smtClean="0"/>
              <a:t>3</a:t>
            </a:r>
            <a:r>
              <a:rPr lang="de-DE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de-DE" sz="2400" b="1" dirty="0" smtClean="0"/>
              <a:t>Weitere Untersuchungen:</a:t>
            </a:r>
            <a:endParaRPr lang="de-DE" sz="24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Gasuntersuchungen am Kiefernbogen 1993, 1996, 1999 und 2002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Hydrogeologische Untersuchungen 1994 und 2002</a:t>
            </a:r>
            <a:endParaRPr lang="de-DE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Bodenluftuntersuchungen auf Altablagerung 190 im Jahr 2000</a:t>
            </a:r>
            <a:endParaRPr lang="de-DE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>
              <a:spcBef>
                <a:spcPts val="600"/>
              </a:spcBef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7" name="Rechteckige Legende 6"/>
          <p:cNvSpPr/>
          <p:nvPr/>
        </p:nvSpPr>
        <p:spPr>
          <a:xfrm>
            <a:off x="330558" y="760609"/>
            <a:ext cx="2405353" cy="356570"/>
          </a:xfrm>
          <a:prstGeom prst="wedgeRectCallout">
            <a:avLst>
              <a:gd name="adj1" fmla="val -27008"/>
              <a:gd name="adj2" fmla="val 326646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Strasse</a:t>
            </a:r>
            <a:r>
              <a:rPr lang="de-DE" dirty="0" smtClean="0">
                <a:solidFill>
                  <a:schemeClr val="tx1"/>
                </a:solidFill>
              </a:rPr>
              <a:t> „Am Sportplatz“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ige Legende 8"/>
          <p:cNvSpPr/>
          <p:nvPr/>
        </p:nvSpPr>
        <p:spPr>
          <a:xfrm>
            <a:off x="1533235" y="5819934"/>
            <a:ext cx="1522864" cy="267231"/>
          </a:xfrm>
          <a:prstGeom prst="wedgeRectCallout">
            <a:avLst>
              <a:gd name="adj1" fmla="val -91413"/>
              <a:gd name="adj2" fmla="val 113276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Sportplatz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C7EC-C90E-4F2B-9341-43992F3FCBE5}" type="slidenum">
              <a:rPr lang="de-DE" smtClean="0"/>
              <a:t>4</a:t>
            </a:fld>
            <a:endParaRPr lang="de-DE" dirty="0"/>
          </a:p>
        </p:txBody>
      </p:sp>
      <p:sp>
        <p:nvSpPr>
          <p:cNvPr id="11" name="Textfeld 21"/>
          <p:cNvSpPr txBox="1">
            <a:spLocks noChangeArrowheads="1"/>
          </p:cNvSpPr>
          <p:nvPr/>
        </p:nvSpPr>
        <p:spPr bwMode="auto">
          <a:xfrm>
            <a:off x="247914" y="176832"/>
            <a:ext cx="8151498" cy="338554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spc="-20" dirty="0" smtClean="0">
                <a:solidFill>
                  <a:srgbClr val="0070C0"/>
                </a:solidFill>
                <a:latin typeface="+mn-lt"/>
              </a:rPr>
              <a:t>Neuere Untersuchungen</a:t>
            </a:r>
            <a:endParaRPr lang="de-DE" altLang="de-DE" sz="1600" b="1" spc="-20" dirty="0" smtClean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14" y="567460"/>
            <a:ext cx="3805612" cy="591183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232635" y="567460"/>
            <a:ext cx="4166777" cy="727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A) Untersuchungen Bodenluft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06/2015 </a:t>
            </a:r>
            <a:r>
              <a:rPr lang="de-DE" dirty="0" smtClean="0"/>
              <a:t>an 8 neu gesetzten Bodenluftmessstellen (BL)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Wiederholungsmessung 07/2015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Wiederholungsmessung 09/2015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04/2016 </a:t>
            </a:r>
            <a:r>
              <a:rPr lang="de-DE" dirty="0"/>
              <a:t>an 8 </a:t>
            </a:r>
            <a:r>
              <a:rPr lang="de-DE" dirty="0" smtClean="0"/>
              <a:t>bestehenden und 12 neu </a:t>
            </a:r>
            <a:r>
              <a:rPr lang="de-DE" dirty="0"/>
              <a:t>gesetzten </a:t>
            </a:r>
            <a:r>
              <a:rPr lang="de-DE" dirty="0" smtClean="0"/>
              <a:t>Bodenluftmessstellen</a:t>
            </a:r>
          </a:p>
          <a:p>
            <a:pPr>
              <a:spcBef>
                <a:spcPts val="1200"/>
              </a:spcBef>
            </a:pPr>
            <a:r>
              <a:rPr lang="de-DE" sz="2000" b="1" dirty="0" smtClean="0"/>
              <a:t>B) </a:t>
            </a:r>
            <a:r>
              <a:rPr lang="de-DE" sz="2000" b="1" dirty="0"/>
              <a:t>Untersuchungen </a:t>
            </a:r>
            <a:r>
              <a:rPr lang="de-DE" sz="2000" b="1" dirty="0" smtClean="0"/>
              <a:t>Oberboden</a:t>
            </a:r>
            <a:endParaRPr lang="de-DE" sz="20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Oberbodenuntersuchungen nach </a:t>
            </a:r>
            <a:r>
              <a:rPr lang="de-DE" dirty="0" err="1" smtClean="0"/>
              <a:t>BBodSchV</a:t>
            </a:r>
            <a:r>
              <a:rPr lang="de-DE" dirty="0" smtClean="0"/>
              <a:t> an 8 Teilflächen (OBP) </a:t>
            </a:r>
            <a:br>
              <a:rPr lang="de-DE" dirty="0" smtClean="0"/>
            </a:br>
            <a:r>
              <a:rPr lang="de-DE" dirty="0" smtClean="0"/>
              <a:t>04-2016 – </a:t>
            </a:r>
            <a:r>
              <a:rPr lang="de-DE" dirty="0" smtClean="0"/>
              <a:t>11/2016</a:t>
            </a:r>
          </a:p>
          <a:p>
            <a:pPr>
              <a:spcBef>
                <a:spcPts val="1200"/>
              </a:spcBef>
            </a:pPr>
            <a:r>
              <a:rPr lang="de-DE" sz="2000" b="1" dirty="0" smtClean="0"/>
              <a:t>C) Prüfung Kampfmittelverdacht</a:t>
            </a:r>
            <a:endParaRPr lang="de-DE" sz="20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Prüfung durch KMD SH 01/2016.</a:t>
            </a:r>
            <a:endParaRPr lang="de-D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08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C7EC-C90E-4F2B-9341-43992F3FCBE5}" type="slidenum">
              <a:rPr lang="de-DE" smtClean="0"/>
              <a:t>5</a:t>
            </a:fld>
            <a:endParaRPr lang="de-DE" dirty="0"/>
          </a:p>
        </p:txBody>
      </p:sp>
      <p:sp>
        <p:nvSpPr>
          <p:cNvPr id="11" name="Textfeld 21"/>
          <p:cNvSpPr txBox="1">
            <a:spLocks noChangeArrowheads="1"/>
          </p:cNvSpPr>
          <p:nvPr/>
        </p:nvSpPr>
        <p:spPr bwMode="auto">
          <a:xfrm>
            <a:off x="247914" y="176832"/>
            <a:ext cx="8151498" cy="338554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spc="-20" dirty="0" smtClean="0">
                <a:solidFill>
                  <a:srgbClr val="0070C0"/>
                </a:solidFill>
                <a:latin typeface="+mn-lt"/>
              </a:rPr>
              <a:t>Aktueller </a:t>
            </a:r>
            <a:r>
              <a:rPr lang="de-DE" altLang="de-DE" sz="1600" b="1" spc="-20" dirty="0" smtClean="0">
                <a:solidFill>
                  <a:srgbClr val="0070C0"/>
                </a:solidFill>
                <a:latin typeface="+mn-lt"/>
              </a:rPr>
              <a:t>Kenntnisstand</a:t>
            </a:r>
            <a:endParaRPr lang="de-DE" altLang="de-DE" sz="1600" b="1" spc="-2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32635" y="567460"/>
            <a:ext cx="416677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000" b="1" dirty="0" smtClean="0"/>
              <a:t>B) Untersuchungen Oberboden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Prüfwertüberschreitungen </a:t>
            </a:r>
            <a:r>
              <a:rPr lang="de-DE" dirty="0" smtClean="0"/>
              <a:t>nur </a:t>
            </a:r>
            <a:r>
              <a:rPr lang="de-DE" dirty="0"/>
              <a:t>in den </a:t>
            </a:r>
            <a:r>
              <a:rPr lang="de-DE" dirty="0" smtClean="0"/>
              <a:t>Teilflächen </a:t>
            </a:r>
            <a:r>
              <a:rPr lang="de-DE" dirty="0"/>
              <a:t>OBP 7 und OBP 8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&gt;&gt;&gt; Für Neubebauung Bodenaustausch oder Schutzmaßnahmen erforderlich.</a:t>
            </a:r>
            <a:endParaRPr lang="de-DE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60" y="567460"/>
            <a:ext cx="3540000" cy="582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C7EC-C90E-4F2B-9341-43992F3FCBE5}" type="slidenum">
              <a:rPr lang="de-DE" smtClean="0"/>
              <a:t>6</a:t>
            </a:fld>
            <a:endParaRPr lang="de-DE" dirty="0"/>
          </a:p>
        </p:txBody>
      </p:sp>
      <p:sp>
        <p:nvSpPr>
          <p:cNvPr id="11" name="Textfeld 21"/>
          <p:cNvSpPr txBox="1">
            <a:spLocks noChangeArrowheads="1"/>
          </p:cNvSpPr>
          <p:nvPr/>
        </p:nvSpPr>
        <p:spPr bwMode="auto">
          <a:xfrm>
            <a:off x="247914" y="176832"/>
            <a:ext cx="8151498" cy="338554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spc="-20" dirty="0" smtClean="0">
                <a:solidFill>
                  <a:srgbClr val="0070C0"/>
                </a:solidFill>
                <a:latin typeface="+mn-lt"/>
              </a:rPr>
              <a:t>Neuere Untersuchungen</a:t>
            </a:r>
            <a:endParaRPr lang="de-DE" altLang="de-DE" sz="1600" b="1" spc="-20" dirty="0" smtClean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14" y="567460"/>
            <a:ext cx="3805612" cy="591183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232635" y="567460"/>
            <a:ext cx="416677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000" b="1" dirty="0" smtClean="0"/>
              <a:t>C) Prüfung Kampfmittelverdacht</a:t>
            </a:r>
            <a:endParaRPr lang="de-DE" sz="20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Flächen mit erhöhtem </a:t>
            </a:r>
            <a:r>
              <a:rPr lang="de-DE" dirty="0" err="1" smtClean="0"/>
              <a:t>Blindgängerverdacht</a:t>
            </a:r>
            <a:r>
              <a:rPr lang="de-DE" dirty="0" smtClean="0"/>
              <a:t> </a:t>
            </a:r>
            <a:r>
              <a:rPr lang="de-DE" b="1" dirty="0" smtClean="0"/>
              <a:t>&gt;&gt;&gt;Schutzmaßnahmen bei Bauarbeiten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Flächen mit früheren militärischen Anlagen </a:t>
            </a:r>
            <a:br>
              <a:rPr lang="de-DE" dirty="0" smtClean="0"/>
            </a:br>
            <a:r>
              <a:rPr lang="de-DE" b="1" dirty="0" smtClean="0"/>
              <a:t>&gt;&gt;&gt; </a:t>
            </a:r>
            <a:r>
              <a:rPr lang="de-DE" b="1" dirty="0"/>
              <a:t>Schutzmaßnahmen bei Bauarbeiten</a:t>
            </a:r>
            <a:endParaRPr lang="de-DE" b="1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01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39" y="567460"/>
            <a:ext cx="4312800" cy="573306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C7EC-C90E-4F2B-9341-43992F3FCBE5}" type="slidenum">
              <a:rPr lang="de-DE" smtClean="0"/>
              <a:t>7</a:t>
            </a:fld>
            <a:endParaRPr lang="de-DE" dirty="0"/>
          </a:p>
        </p:txBody>
      </p:sp>
      <p:sp>
        <p:nvSpPr>
          <p:cNvPr id="11" name="Textfeld 21"/>
          <p:cNvSpPr txBox="1">
            <a:spLocks noChangeArrowheads="1"/>
          </p:cNvSpPr>
          <p:nvPr/>
        </p:nvSpPr>
        <p:spPr bwMode="auto">
          <a:xfrm>
            <a:off x="247914" y="176832"/>
            <a:ext cx="8151498" cy="338554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spc="-20" dirty="0" smtClean="0">
                <a:solidFill>
                  <a:srgbClr val="0070C0"/>
                </a:solidFill>
                <a:latin typeface="+mn-lt"/>
              </a:rPr>
              <a:t>Aktueller </a:t>
            </a:r>
            <a:r>
              <a:rPr lang="de-DE" altLang="de-DE" sz="1600" b="1" spc="-20" dirty="0" smtClean="0">
                <a:solidFill>
                  <a:srgbClr val="0070C0"/>
                </a:solidFill>
                <a:latin typeface="+mn-lt"/>
              </a:rPr>
              <a:t>Kenntnisstand</a:t>
            </a:r>
            <a:endParaRPr lang="de-DE" altLang="de-DE" sz="1600" b="1" spc="-2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32635" y="567460"/>
            <a:ext cx="41667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A) Untersuchungen Bodenluft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 smtClean="0"/>
              <a:t>Teils noch immer Methangasbelastungen in der Bodenluft messbar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41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C7EC-C90E-4F2B-9341-43992F3FCBE5}" type="slidenum">
              <a:rPr lang="de-DE" smtClean="0"/>
              <a:t>8</a:t>
            </a:fld>
            <a:endParaRPr lang="de-DE" dirty="0"/>
          </a:p>
        </p:txBody>
      </p:sp>
      <p:sp>
        <p:nvSpPr>
          <p:cNvPr id="11" name="Textfeld 21"/>
          <p:cNvSpPr txBox="1">
            <a:spLocks noChangeArrowheads="1"/>
          </p:cNvSpPr>
          <p:nvPr/>
        </p:nvSpPr>
        <p:spPr bwMode="auto">
          <a:xfrm>
            <a:off x="247914" y="176832"/>
            <a:ext cx="8151498" cy="338554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spc="-20" dirty="0" smtClean="0">
                <a:solidFill>
                  <a:srgbClr val="0070C0"/>
                </a:solidFill>
                <a:latin typeface="+mn-lt"/>
              </a:rPr>
              <a:t>Aktueller </a:t>
            </a:r>
            <a:r>
              <a:rPr lang="de-DE" altLang="de-DE" sz="1600" b="1" spc="-20" dirty="0" smtClean="0">
                <a:solidFill>
                  <a:srgbClr val="0070C0"/>
                </a:solidFill>
                <a:latin typeface="+mn-lt"/>
              </a:rPr>
              <a:t>Kenntnisstand</a:t>
            </a:r>
            <a:endParaRPr lang="de-DE" altLang="de-DE" sz="1600" b="1" spc="-2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32635" y="535301"/>
            <a:ext cx="416677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A) Untersuchungen Bodenluft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 smtClean="0"/>
              <a:t>Teils noch immer Methangasbelastungen in der Bodenluft messbar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dirty="0" smtClean="0"/>
              <a:t>Differenzierung in Hochlast- und Schwachlastbereiche</a:t>
            </a:r>
            <a:endParaRPr lang="de-DE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34" y="699184"/>
            <a:ext cx="2977902" cy="556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C7EC-C90E-4F2B-9341-43992F3FCBE5}" type="slidenum">
              <a:rPr lang="de-DE" smtClean="0"/>
              <a:t>9</a:t>
            </a:fld>
            <a:endParaRPr lang="de-DE" dirty="0"/>
          </a:p>
        </p:txBody>
      </p:sp>
      <p:sp>
        <p:nvSpPr>
          <p:cNvPr id="11" name="Textfeld 21"/>
          <p:cNvSpPr txBox="1">
            <a:spLocks noChangeArrowheads="1"/>
          </p:cNvSpPr>
          <p:nvPr/>
        </p:nvSpPr>
        <p:spPr bwMode="auto">
          <a:xfrm>
            <a:off x="247914" y="176832"/>
            <a:ext cx="8151498" cy="338554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spc="-20" dirty="0" smtClean="0">
                <a:solidFill>
                  <a:srgbClr val="0070C0"/>
                </a:solidFill>
                <a:latin typeface="+mn-lt"/>
              </a:rPr>
              <a:t>Mögliche Überbauung mit Sportanlagen</a:t>
            </a:r>
            <a:endParaRPr lang="de-DE" altLang="de-DE" sz="1600" b="1" spc="-20" dirty="0" smtClean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9" y="698530"/>
            <a:ext cx="8957455" cy="53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493</Words>
  <Application>Microsoft Office PowerPoint</Application>
  <PresentationFormat>Bildschirmpräsentation (4:3)</PresentationFormat>
  <Paragraphs>157</Paragraphs>
  <Slides>13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Gesundheitsschutz für die Errichtung von Sportstätten  im Nahbereich der  Altablagerung 190 in Glinde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 und neue Schadstoffe in Gebäuden</dc:title>
  <dc:creator>Windows-Benutzer</dc:creator>
  <cp:lastModifiedBy>Windows-Benutzer</cp:lastModifiedBy>
  <cp:revision>499</cp:revision>
  <cp:lastPrinted>2020-08-11T17:08:19Z</cp:lastPrinted>
  <dcterms:created xsi:type="dcterms:W3CDTF">2018-08-20T10:35:07Z</dcterms:created>
  <dcterms:modified xsi:type="dcterms:W3CDTF">2020-08-11T17:20:10Z</dcterms:modified>
</cp:coreProperties>
</file>