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Default Extension="ppt" ContentType="application/vnd.ms-powerpoi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4.xml" ContentType="application/vnd.openxmlformats-officedocument.presentationml.tags+xml"/>
  <Override PartName="/ppt/tags/tag15.xml" ContentType="application/vnd.openxmlformats-officedocument.presentationml.tags+xml"/>
  <Default Extension="gif" ContentType="image/gif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78" r:id="rId2"/>
    <p:sldId id="268" r:id="rId3"/>
    <p:sldId id="376" r:id="rId4"/>
    <p:sldId id="375" r:id="rId5"/>
  </p:sldIdLst>
  <p:sldSz cx="9906000" cy="6858000" type="A4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789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5780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4367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91561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394521" algn="l" defTabSz="95780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873426" algn="l" defTabSz="95780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352330" algn="l" defTabSz="95780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831235" algn="l" defTabSz="95780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rchnerM012" initials="MKi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500"/>
    <a:srgbClr val="F20000"/>
    <a:srgbClr val="DA0000"/>
    <a:srgbClr val="FFB3B3"/>
    <a:srgbClr val="ECECEC"/>
    <a:srgbClr val="0033CC"/>
    <a:srgbClr val="FFFFD5"/>
    <a:srgbClr val="FFFFC5"/>
    <a:srgbClr val="FFC000"/>
    <a:srgbClr val="5CA22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3679" autoAdjust="0"/>
  </p:normalViewPr>
  <p:slideViewPr>
    <p:cSldViewPr>
      <p:cViewPr varScale="1">
        <p:scale>
          <a:sx n="88" d="100"/>
          <a:sy n="88" d="100"/>
        </p:scale>
        <p:origin x="-787" y="-67"/>
      </p:cViewPr>
      <p:guideLst>
        <p:guide orient="horz" pos="3929"/>
        <p:guide pos="30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5" d="100"/>
          <a:sy n="75" d="100"/>
        </p:scale>
        <p:origin x="-2238" y="-8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342" cy="495696"/>
          </a:xfrm>
          <a:prstGeom prst="rect">
            <a:avLst/>
          </a:prstGeom>
        </p:spPr>
        <p:txBody>
          <a:bodyPr vert="horz" lIns="91538" tIns="45768" rIns="91538" bIns="45768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747" y="0"/>
            <a:ext cx="2945342" cy="495696"/>
          </a:xfrm>
          <a:prstGeom prst="rect">
            <a:avLst/>
          </a:prstGeom>
        </p:spPr>
        <p:txBody>
          <a:bodyPr vert="horz" lIns="91538" tIns="45768" rIns="91538" bIns="45768" rtlCol="0"/>
          <a:lstStyle>
            <a:lvl1pPr algn="r">
              <a:defRPr sz="1200"/>
            </a:lvl1pPr>
          </a:lstStyle>
          <a:p>
            <a:fld id="{3A4D6C2F-088D-4A01-B2FC-67A9E72C63C7}" type="datetimeFigureOut">
              <a:rPr lang="de-DE" smtClean="0"/>
              <a:pPr/>
              <a:t>26.06.2013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3" y="9429353"/>
            <a:ext cx="2945342" cy="495696"/>
          </a:xfrm>
          <a:prstGeom prst="rect">
            <a:avLst/>
          </a:prstGeom>
        </p:spPr>
        <p:txBody>
          <a:bodyPr vert="horz" lIns="91538" tIns="45768" rIns="91538" bIns="45768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747" y="9429353"/>
            <a:ext cx="2945342" cy="495696"/>
          </a:xfrm>
          <a:prstGeom prst="rect">
            <a:avLst/>
          </a:prstGeom>
        </p:spPr>
        <p:txBody>
          <a:bodyPr vert="horz" lIns="91538" tIns="45768" rIns="91538" bIns="45768" rtlCol="0" anchor="b"/>
          <a:lstStyle>
            <a:lvl1pPr algn="r">
              <a:defRPr sz="1200"/>
            </a:lvl1pPr>
          </a:lstStyle>
          <a:p>
            <a:fld id="{2CCC9CD0-C825-4310-9E47-914568485C3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1" y="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4538"/>
            <a:ext cx="537845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4879"/>
            <a:ext cx="5438774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6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1" y="9428166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699" rIns="91401" bIns="4569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837157C-3C6B-41D9-9D71-39369EAE948F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78905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57808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436713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915617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394521" algn="l" defTabSz="9578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3426" algn="l" defTabSz="9578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2330" algn="l" defTabSz="9578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1235" algn="l" defTabSz="9578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Office_PowerPoint_97-2003-Pr_sentation1.ppt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Rectangle 2" hidden="1"/>
          <p:cNvGraphicFramePr>
            <a:graphicFrameLocks/>
          </p:cNvGraphicFramePr>
          <p:nvPr/>
        </p:nvGraphicFramePr>
        <p:xfrm>
          <a:off x="2" y="2"/>
          <a:ext cx="175418" cy="161925"/>
        </p:xfrm>
        <a:graphic>
          <a:graphicData uri="http://schemas.openxmlformats.org/presentationml/2006/ole">
            <p:oleObj spid="_x0000_s7170" r:id="rId4" imgW="0" imgH="0" progId="">
              <p:embed/>
            </p:oleObj>
          </a:graphicData>
        </a:graphic>
      </p:graphicFrame>
      <p:sp>
        <p:nvSpPr>
          <p:cNvPr id="7171" name="McK Vortragender Datum" hidden="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892007" y="2292350"/>
            <a:ext cx="387813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defTabSz="977763"/>
            <a:r>
              <a:rPr lang="de-DE" sz="1400" dirty="0"/>
              <a:t>Vortragender, Datum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" y="1516064"/>
            <a:ext cx="9906000" cy="422592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81" tIns="47890" rIns="95781" bIns="47890" anchor="ctr"/>
          <a:lstStyle/>
          <a:p>
            <a:endParaRPr lang="de-DE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" y="571968"/>
            <a:ext cx="7601479" cy="373714"/>
          </a:xfrm>
          <a:prstGeom prst="rect">
            <a:avLst/>
          </a:prstGeom>
          <a:solidFill>
            <a:srgbClr val="E2001A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5781" tIns="47890" rIns="95781" bIns="47890" anchor="ctr">
            <a:spAutoFit/>
          </a:bodyPr>
          <a:lstStyle/>
          <a:p>
            <a:endParaRPr lang="de-DE" dirty="0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217613"/>
            <a:ext cx="764103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lIns="95781" tIns="47890" rIns="95781" bIns="47890">
            <a:spAutoFit/>
          </a:bodyPr>
          <a:lstStyle/>
          <a:p>
            <a:endParaRPr lang="de-DE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7659953" y="571968"/>
            <a:ext cx="2246047" cy="373714"/>
          </a:xfrm>
          <a:prstGeom prst="rect">
            <a:avLst/>
          </a:prstGeom>
          <a:solidFill>
            <a:srgbClr val="C8C8C8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5781" tIns="47890" rIns="95781" bIns="47890" anchor="ctr">
            <a:spAutoFit/>
          </a:bodyPr>
          <a:lstStyle/>
          <a:p>
            <a:endParaRPr lang="de-DE" dirty="0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810942" y="2446339"/>
            <a:ext cx="3541051" cy="37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468" tIns="48734" rIns="97468" bIns="48734">
            <a:spAutoFit/>
          </a:bodyPr>
          <a:lstStyle/>
          <a:p>
            <a:pPr defTabSz="981088">
              <a:spcBef>
                <a:spcPct val="50000"/>
              </a:spcBef>
            </a:pPr>
            <a:endParaRPr lang="de-DE" dirty="0"/>
          </a:p>
        </p:txBody>
      </p:sp>
      <p:pic>
        <p:nvPicPr>
          <p:cNvPr id="7177" name="Picture 9" descr="BA_Logo_3c_1Z_300m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610" y="6091238"/>
            <a:ext cx="3719910" cy="455613"/>
          </a:xfrm>
          <a:prstGeom prst="rect">
            <a:avLst/>
          </a:prstGeom>
          <a:noFill/>
        </p:spPr>
      </p:pic>
      <p:graphicFrame>
        <p:nvGraphicFramePr>
          <p:cNvPr id="7178" name="Base" hidden="1"/>
          <p:cNvGraphicFramePr>
            <a:graphicFrameLocks/>
          </p:cNvGraphicFramePr>
          <p:nvPr/>
        </p:nvGraphicFramePr>
        <p:xfrm>
          <a:off x="1651001" y="1398589"/>
          <a:ext cx="6604000" cy="4060825"/>
        </p:xfrm>
        <a:graphic>
          <a:graphicData uri="http://schemas.openxmlformats.org/presentationml/2006/ole">
            <p:oleObj spid="_x0000_s7178" r:id="rId6" imgW="0" imgH="0" progId="PowerPoint.Show.8">
              <p:embed/>
            </p:oleObj>
          </a:graphicData>
        </a:graphic>
      </p:graphicFrame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678053" y="2584451"/>
            <a:ext cx="3139321" cy="1287216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201820" y="846139"/>
            <a:ext cx="615553" cy="2986087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6952" y="846139"/>
            <a:ext cx="1569660" cy="29860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Rectangle 21"/>
          <p:cNvSpPr txBox="1">
            <a:spLocks noChangeArrowheads="1"/>
          </p:cNvSpPr>
          <p:nvPr userDrawn="1"/>
        </p:nvSpPr>
        <p:spPr bwMode="auto">
          <a:xfrm>
            <a:off x="492125" y="690960"/>
            <a:ext cx="7720013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5614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Titelmasterformat durch Klicken bearbeiten</a:t>
            </a:r>
            <a:b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und bei Bedarf die zweite Zeileg nutzen</a:t>
            </a:r>
          </a:p>
        </p:txBody>
      </p:sp>
      <p:sp>
        <p:nvSpPr>
          <p:cNvPr id="11" name="Rectangle 22"/>
          <p:cNvSpPr>
            <a:spLocks noGrp="1" noChangeArrowheads="1"/>
          </p:cNvSpPr>
          <p:nvPr>
            <p:ph idx="10"/>
          </p:nvPr>
        </p:nvSpPr>
        <p:spPr bwMode="auto">
          <a:xfrm>
            <a:off x="511175" y="1657350"/>
            <a:ext cx="7700963" cy="1867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Textmasterformate durch Klicken bearbeiten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Zweite Ebene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Dritte Ebene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Line 24"/>
          <p:cNvSpPr>
            <a:spLocks noChangeShapeType="1"/>
          </p:cNvSpPr>
          <p:nvPr userDrawn="1"/>
        </p:nvSpPr>
        <p:spPr bwMode="auto">
          <a:xfrm>
            <a:off x="508000" y="1355725"/>
            <a:ext cx="7696200" cy="0"/>
          </a:xfrm>
          <a:prstGeom prst="line">
            <a:avLst/>
          </a:prstGeom>
          <a:noFill/>
          <a:ln w="19050">
            <a:solidFill>
              <a:srgbClr val="E2001A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5" y="4406901"/>
            <a:ext cx="8420101" cy="1292662"/>
          </a:xfrm>
        </p:spPr>
        <p:txBody>
          <a:bodyPr/>
          <a:lstStyle>
            <a:lvl1pPr algn="l">
              <a:defRPr sz="4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5" y="4083736"/>
            <a:ext cx="8420101" cy="323165"/>
          </a:xfrm>
        </p:spPr>
        <p:txBody>
          <a:bodyPr anchor="b"/>
          <a:lstStyle>
            <a:lvl1pPr marL="0" indent="0">
              <a:buNone/>
              <a:defRPr sz="2100"/>
            </a:lvl1pPr>
            <a:lvl2pPr marL="478905" indent="0">
              <a:buNone/>
              <a:defRPr sz="1800"/>
            </a:lvl2pPr>
            <a:lvl3pPr marL="957808" indent="0">
              <a:buNone/>
              <a:defRPr sz="1700"/>
            </a:lvl3pPr>
            <a:lvl4pPr marL="1436713" indent="0">
              <a:buNone/>
              <a:defRPr sz="1400"/>
            </a:lvl4pPr>
            <a:lvl5pPr marL="1915617" indent="0">
              <a:buNone/>
              <a:defRPr sz="1400"/>
            </a:lvl5pPr>
            <a:lvl6pPr marL="2394521" indent="0">
              <a:buNone/>
              <a:defRPr sz="1400"/>
            </a:lvl6pPr>
            <a:lvl7pPr marL="2873426" indent="0">
              <a:buNone/>
              <a:defRPr sz="1400"/>
            </a:lvl7pPr>
            <a:lvl8pPr marL="3352330" indent="0">
              <a:buNone/>
              <a:defRPr sz="1400"/>
            </a:lvl8pPr>
            <a:lvl9pPr marL="3831235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9562" y="2584452"/>
            <a:ext cx="4170496" cy="26468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159" y="2584452"/>
            <a:ext cx="4172215" cy="26468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1" y="274639"/>
            <a:ext cx="8915400" cy="30777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405434"/>
            <a:ext cx="4376870" cy="76944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5" indent="0">
              <a:buNone/>
              <a:defRPr sz="2100" b="1"/>
            </a:lvl2pPr>
            <a:lvl3pPr marL="957808" indent="0">
              <a:buNone/>
              <a:defRPr sz="1800" b="1"/>
            </a:lvl3pPr>
            <a:lvl4pPr marL="1436713" indent="0">
              <a:buNone/>
              <a:defRPr sz="1700" b="1"/>
            </a:lvl4pPr>
            <a:lvl5pPr marL="1915617" indent="0">
              <a:buNone/>
              <a:defRPr sz="1700" b="1"/>
            </a:lvl5pPr>
            <a:lvl6pPr marL="2394521" indent="0">
              <a:buNone/>
              <a:defRPr sz="1700" b="1"/>
            </a:lvl6pPr>
            <a:lvl7pPr marL="2873426" indent="0">
              <a:buNone/>
              <a:defRPr sz="1700" b="1"/>
            </a:lvl7pPr>
            <a:lvl8pPr marL="3352330" indent="0">
              <a:buNone/>
              <a:defRPr sz="1700" b="1"/>
            </a:lvl8pPr>
            <a:lvl9pPr marL="3831235" indent="0">
              <a:buNone/>
              <a:defRPr sz="17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189282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405434"/>
            <a:ext cx="4378589" cy="76944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5" indent="0">
              <a:buNone/>
              <a:defRPr sz="2100" b="1"/>
            </a:lvl2pPr>
            <a:lvl3pPr marL="957808" indent="0">
              <a:buNone/>
              <a:defRPr sz="1800" b="1"/>
            </a:lvl3pPr>
            <a:lvl4pPr marL="1436713" indent="0">
              <a:buNone/>
              <a:defRPr sz="1700" b="1"/>
            </a:lvl4pPr>
            <a:lvl5pPr marL="1915617" indent="0">
              <a:buNone/>
              <a:defRPr sz="1700" b="1"/>
            </a:lvl5pPr>
            <a:lvl6pPr marL="2394521" indent="0">
              <a:buNone/>
              <a:defRPr sz="1700" b="1"/>
            </a:lvl6pPr>
            <a:lvl7pPr marL="2873426" indent="0">
              <a:buNone/>
              <a:defRPr sz="1700" b="1"/>
            </a:lvl7pPr>
            <a:lvl8pPr marL="3352330" indent="0">
              <a:buNone/>
              <a:defRPr sz="1700" b="1"/>
            </a:lvl8pPr>
            <a:lvl9pPr marL="3831235" indent="0">
              <a:buNone/>
              <a:defRPr sz="17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189282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788772"/>
            <a:ext cx="3259005" cy="6463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2539157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5" cy="435673"/>
          </a:xfrm>
        </p:spPr>
        <p:txBody>
          <a:bodyPr/>
          <a:lstStyle>
            <a:lvl1pPr marL="0" indent="0">
              <a:buNone/>
              <a:defRPr sz="1400"/>
            </a:lvl1pPr>
            <a:lvl2pPr marL="478905" indent="0">
              <a:buNone/>
              <a:defRPr sz="1300"/>
            </a:lvl2pPr>
            <a:lvl3pPr marL="957808" indent="0">
              <a:buNone/>
              <a:defRPr sz="1000"/>
            </a:lvl3pPr>
            <a:lvl4pPr marL="1436713" indent="0">
              <a:buNone/>
              <a:defRPr sz="900"/>
            </a:lvl4pPr>
            <a:lvl5pPr marL="1915617" indent="0">
              <a:buNone/>
              <a:defRPr sz="900"/>
            </a:lvl5pPr>
            <a:lvl6pPr marL="2394521" indent="0">
              <a:buNone/>
              <a:defRPr sz="900"/>
            </a:lvl6pPr>
            <a:lvl7pPr marL="2873426" indent="0">
              <a:buNone/>
              <a:defRPr sz="900"/>
            </a:lvl7pPr>
            <a:lvl8pPr marL="3352330" indent="0">
              <a:buNone/>
              <a:defRPr sz="900"/>
            </a:lvl8pPr>
            <a:lvl9pPr marL="3831235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5044173"/>
            <a:ext cx="5943600" cy="32316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523220"/>
          </a:xfrm>
        </p:spPr>
        <p:txBody>
          <a:bodyPr/>
          <a:lstStyle>
            <a:lvl1pPr marL="0" indent="0">
              <a:buNone/>
              <a:defRPr sz="3400"/>
            </a:lvl1pPr>
            <a:lvl2pPr marL="478905" indent="0">
              <a:buNone/>
              <a:defRPr sz="3000"/>
            </a:lvl2pPr>
            <a:lvl3pPr marL="957808" indent="0">
              <a:buNone/>
              <a:defRPr sz="2500"/>
            </a:lvl3pPr>
            <a:lvl4pPr marL="1436713" indent="0">
              <a:buNone/>
              <a:defRPr sz="2100"/>
            </a:lvl4pPr>
            <a:lvl5pPr marL="1915617" indent="0">
              <a:buNone/>
              <a:defRPr sz="2100"/>
            </a:lvl5pPr>
            <a:lvl6pPr marL="2394521" indent="0">
              <a:buNone/>
              <a:defRPr sz="2100"/>
            </a:lvl6pPr>
            <a:lvl7pPr marL="2873426" indent="0">
              <a:buNone/>
              <a:defRPr sz="2100"/>
            </a:lvl7pPr>
            <a:lvl8pPr marL="3352330" indent="0">
              <a:buNone/>
              <a:defRPr sz="2100"/>
            </a:lvl8pPr>
            <a:lvl9pPr marL="3831235" indent="0">
              <a:buNone/>
              <a:defRPr sz="21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217836"/>
          </a:xfrm>
        </p:spPr>
        <p:txBody>
          <a:bodyPr/>
          <a:lstStyle>
            <a:lvl1pPr marL="0" indent="0">
              <a:buNone/>
              <a:defRPr sz="1400"/>
            </a:lvl1pPr>
            <a:lvl2pPr marL="478905" indent="0">
              <a:buNone/>
              <a:defRPr sz="1300"/>
            </a:lvl2pPr>
            <a:lvl3pPr marL="957808" indent="0">
              <a:buNone/>
              <a:defRPr sz="1000"/>
            </a:lvl3pPr>
            <a:lvl4pPr marL="1436713" indent="0">
              <a:buNone/>
              <a:defRPr sz="900"/>
            </a:lvl4pPr>
            <a:lvl5pPr marL="1915617" indent="0">
              <a:buNone/>
              <a:defRPr sz="900"/>
            </a:lvl5pPr>
            <a:lvl6pPr marL="2394521" indent="0">
              <a:buNone/>
              <a:defRPr sz="900"/>
            </a:lvl6pPr>
            <a:lvl7pPr marL="2873426" indent="0">
              <a:buNone/>
              <a:defRPr sz="900"/>
            </a:lvl7pPr>
            <a:lvl8pPr marL="3352330" indent="0">
              <a:buNone/>
              <a:defRPr sz="900"/>
            </a:lvl8pPr>
            <a:lvl9pPr marL="3831235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tags" Target="../tags/tag5.xml"/><Relationship Id="rId26" Type="http://schemas.openxmlformats.org/officeDocument/2006/relationships/tags" Target="../tags/tag1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8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4.xml"/><Relationship Id="rId25" Type="http://schemas.openxmlformats.org/officeDocument/2006/relationships/tags" Target="../tags/tag12.xml"/><Relationship Id="rId3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tags" Target="../tags/tag7.xml"/><Relationship Id="rId29" Type="http://schemas.openxmlformats.org/officeDocument/2006/relationships/tags" Target="../tags/tag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1.xml"/><Relationship Id="rId32" Type="http://schemas.openxmlformats.org/officeDocument/2006/relationships/tags" Target="../tags/tag19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23" Type="http://schemas.openxmlformats.org/officeDocument/2006/relationships/tags" Target="../tags/tag10.xml"/><Relationship Id="rId28" Type="http://schemas.openxmlformats.org/officeDocument/2006/relationships/tags" Target="../tags/tag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31" Type="http://schemas.openxmlformats.org/officeDocument/2006/relationships/tags" Target="../tags/tag1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Relationship Id="rId22" Type="http://schemas.openxmlformats.org/officeDocument/2006/relationships/tags" Target="../tags/tag9.xml"/><Relationship Id="rId27" Type="http://schemas.openxmlformats.org/officeDocument/2006/relationships/tags" Target="../tags/tag14.xml"/><Relationship Id="rId30" Type="http://schemas.openxmlformats.org/officeDocument/2006/relationships/tags" Target="../tags/tag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Rectangle 2" hidden="1"/>
          <p:cNvGraphicFramePr>
            <a:graphicFrameLocks/>
          </p:cNvGraphicFramePr>
          <p:nvPr/>
        </p:nvGraphicFramePr>
        <p:xfrm>
          <a:off x="2" y="2"/>
          <a:ext cx="175418" cy="161925"/>
        </p:xfrm>
        <a:graphic>
          <a:graphicData uri="http://schemas.openxmlformats.org/presentationml/2006/ole">
            <p:oleObj spid="_x0000_s6146" r:id="rId33" imgW="0" imgH="0" progId="">
              <p:embed/>
            </p:oleObj>
          </a:graphicData>
        </a:graphic>
      </p:graphicFrame>
      <p:sp>
        <p:nvSpPr>
          <p:cNvPr id="6147" name="Rectangle 3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309564" y="846138"/>
            <a:ext cx="85078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309564" y="2584451"/>
            <a:ext cx="8507810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grpSp>
        <p:nvGrpSpPr>
          <p:cNvPr id="6149" name="McK Slide Elements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309563" y="1412875"/>
            <a:ext cx="8512968" cy="5102225"/>
            <a:chOff x="176" y="872"/>
            <a:chExt cx="4852" cy="3150"/>
          </a:xfrm>
        </p:grpSpPr>
        <p:sp>
          <p:nvSpPr>
            <p:cNvPr id="6150" name="McK Measure" hidden="1"/>
            <p:cNvSpPr txBox="1">
              <a:spLocks noChangeArrowheads="1"/>
            </p:cNvSpPr>
            <p:nvPr userDrawn="1"/>
          </p:nvSpPr>
          <p:spPr bwMode="auto">
            <a:xfrm>
              <a:off x="176" y="872"/>
              <a:ext cx="4852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56146"/>
              <a:r>
                <a:rPr lang="de-DE" sz="1700" dirty="0"/>
                <a:t>Unit of measure</a:t>
              </a:r>
            </a:p>
          </p:txBody>
        </p:sp>
        <p:sp>
          <p:nvSpPr>
            <p:cNvPr id="6151" name="McK Footnote" hidden="1"/>
            <p:cNvSpPr txBox="1">
              <a:spLocks noChangeArrowheads="1"/>
            </p:cNvSpPr>
            <p:nvPr userDrawn="1"/>
          </p:nvSpPr>
          <p:spPr bwMode="auto">
            <a:xfrm>
              <a:off x="178" y="3813"/>
              <a:ext cx="4598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480568" indent="-480568" defTabSz="956146">
                <a:tabLst>
                  <a:tab pos="380796" algn="r"/>
                </a:tabLst>
              </a:pPr>
              <a:r>
                <a:rPr lang="de-DE" sz="1000" dirty="0">
                  <a:solidFill>
                    <a:srgbClr val="000000"/>
                  </a:solidFill>
                </a:rPr>
                <a:t>	</a:t>
              </a:r>
              <a:r>
                <a:rPr lang="de-DE" sz="1000" dirty="0"/>
                <a:t>*	Footnote</a:t>
              </a:r>
            </a:p>
            <a:p>
              <a:pPr marL="480568" indent="-480568" defTabSz="956146">
                <a:spcBef>
                  <a:spcPct val="20000"/>
                </a:spcBef>
                <a:tabLst>
                  <a:tab pos="380796" algn="r"/>
                </a:tabLst>
              </a:pPr>
              <a:r>
                <a:rPr lang="de-DE" sz="1000" dirty="0"/>
                <a:t>	Quelle:	Source</a:t>
              </a:r>
            </a:p>
          </p:txBody>
        </p:sp>
      </p:grpSp>
      <p:sp>
        <p:nvSpPr>
          <p:cNvPr id="6152" name="Working Draft" hidden="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 rot="5400000">
            <a:off x="8821983" y="2755221"/>
            <a:ext cx="2014975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77763"/>
            <a:r>
              <a:rPr lang="de-DE" sz="700" dirty="0"/>
              <a:t>Working Draft - Last Modified 14.02.2008 13:36:04</a:t>
            </a:r>
          </a:p>
        </p:txBody>
      </p:sp>
      <p:sp>
        <p:nvSpPr>
          <p:cNvPr id="6153" name="Printed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 rot="5400000">
            <a:off x="9262810" y="4294302"/>
            <a:ext cx="113332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77763"/>
            <a:r>
              <a:rPr lang="de-DE" sz="700" dirty="0"/>
              <a:t>Printed 13.02.2008 09:35:23</a:t>
            </a:r>
          </a:p>
        </p:txBody>
      </p:sp>
      <p:sp>
        <p:nvSpPr>
          <p:cNvPr id="6154" name="McK Large Footnot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09564" y="5560993"/>
            <a:ext cx="85078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marL="480568" indent="-480568" defTabSz="956146">
              <a:tabLst>
                <a:tab pos="380796" algn="r"/>
              </a:tabLst>
            </a:pPr>
            <a:r>
              <a:rPr lang="de-DE" sz="1000" dirty="0">
                <a:solidFill>
                  <a:srgbClr val="000000"/>
                </a:solidFill>
              </a:rPr>
              <a:t>	</a:t>
            </a:r>
            <a:r>
              <a:rPr lang="de-DE" sz="1000" dirty="0"/>
              <a:t>1	Footnote</a:t>
            </a:r>
          </a:p>
          <a:p>
            <a:pPr marL="480568" indent="-480568" defTabSz="956146">
              <a:tabLst>
                <a:tab pos="380796" algn="r"/>
              </a:tabLst>
            </a:pPr>
            <a:r>
              <a:rPr lang="de-DE" sz="1000" dirty="0"/>
              <a:t>	2	Footnote</a:t>
            </a:r>
          </a:p>
          <a:p>
            <a:pPr marL="480568" indent="-480568" defTabSz="956146">
              <a:tabLst>
                <a:tab pos="380796" algn="r"/>
              </a:tabLst>
            </a:pPr>
            <a:r>
              <a:rPr lang="de-DE" sz="1000" dirty="0"/>
              <a:t>	3	Footnote</a:t>
            </a:r>
          </a:p>
          <a:p>
            <a:pPr marL="480568" indent="-480568" defTabSz="956146">
              <a:tabLst>
                <a:tab pos="380796" algn="r"/>
              </a:tabLst>
            </a:pPr>
            <a:r>
              <a:rPr lang="de-DE" sz="1000" dirty="0"/>
              <a:t>	4	Footnote</a:t>
            </a:r>
          </a:p>
          <a:p>
            <a:pPr marL="480568" indent="-480568" defTabSz="956146">
              <a:tabLst>
                <a:tab pos="380796" algn="r"/>
              </a:tabLst>
            </a:pPr>
            <a:r>
              <a:rPr lang="de-DE" sz="1000" dirty="0"/>
              <a:t>	5	Footnote</a:t>
            </a:r>
          </a:p>
          <a:p>
            <a:pPr marL="480568" indent="-480568" defTabSz="956146">
              <a:spcBef>
                <a:spcPct val="20000"/>
              </a:spcBef>
              <a:tabLst>
                <a:tab pos="380796" algn="r"/>
              </a:tabLst>
            </a:pPr>
            <a:r>
              <a:rPr lang="de-DE" sz="1000" dirty="0"/>
              <a:t>	Quelle:	Source</a:t>
            </a:r>
          </a:p>
        </p:txBody>
      </p:sp>
      <p:grpSp>
        <p:nvGrpSpPr>
          <p:cNvPr id="6155" name="McK Sticker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8095093" y="1185874"/>
            <a:ext cx="727439" cy="198658"/>
            <a:chOff x="1325" y="2182"/>
            <a:chExt cx="415" cy="123"/>
          </a:xfrm>
        </p:grpSpPr>
        <p:sp>
          <p:nvSpPr>
            <p:cNvPr id="6156" name="AutoShape 12" hidden="1"/>
            <p:cNvSpPr>
              <a:spLocks noChangeArrowheads="1"/>
            </p:cNvSpPr>
            <p:nvPr userDrawn="1"/>
          </p:nvSpPr>
          <p:spPr bwMode="auto">
            <a:xfrm>
              <a:off x="1325" y="2182"/>
              <a:ext cx="415" cy="123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r" defTabSz="977763"/>
              <a:r>
                <a:rPr lang="de-DE" sz="1300" dirty="0"/>
                <a:t>STICKER</a:t>
              </a:r>
            </a:p>
          </p:txBody>
        </p:sp>
        <p:cxnSp>
          <p:nvCxnSpPr>
            <p:cNvPr id="6157" name="AutoShape 13" hidden="1"/>
            <p:cNvCxnSpPr>
              <a:cxnSpLocks noChangeShapeType="1"/>
              <a:stCxn id="6156" idx="2"/>
              <a:endCxn id="6156" idx="0"/>
            </p:cNvCxnSpPr>
            <p:nvPr userDrawn="1"/>
          </p:nvCxnSpPr>
          <p:spPr bwMode="auto">
            <a:xfrm>
              <a:off x="1325" y="2182"/>
              <a:ext cx="41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6158" name="AutoShape 14" hidden="1"/>
            <p:cNvCxnSpPr>
              <a:cxnSpLocks noChangeShapeType="1"/>
              <a:stCxn id="6156" idx="4"/>
              <a:endCxn id="6156" idx="6"/>
            </p:cNvCxnSpPr>
            <p:nvPr userDrawn="1"/>
          </p:nvCxnSpPr>
          <p:spPr bwMode="auto">
            <a:xfrm>
              <a:off x="1325" y="2305"/>
              <a:ext cx="41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</p:grpSp>
      <p:grpSp>
        <p:nvGrpSpPr>
          <p:cNvPr id="6159" name="McK Legend Box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928253" y="1176339"/>
            <a:ext cx="894293" cy="955936"/>
            <a:chOff x="4993" y="556"/>
            <a:chExt cx="510" cy="590"/>
          </a:xfrm>
        </p:grpSpPr>
        <p:sp>
          <p:nvSpPr>
            <p:cNvPr id="6160" name="Rectangle 16" hidden="1"/>
            <p:cNvSpPr>
              <a:spLocks noChangeArrowheads="1"/>
            </p:cNvSpPr>
            <p:nvPr/>
          </p:nvSpPr>
          <p:spPr bwMode="gray">
            <a:xfrm>
              <a:off x="5185" y="556"/>
              <a:ext cx="31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61" name="Rectangle 17" hidden="1"/>
            <p:cNvSpPr>
              <a:spLocks noChangeArrowheads="1"/>
            </p:cNvSpPr>
            <p:nvPr/>
          </p:nvSpPr>
          <p:spPr bwMode="gray">
            <a:xfrm>
              <a:off x="5185" y="712"/>
              <a:ext cx="31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62" name="Rectangle 18" hidden="1"/>
            <p:cNvSpPr>
              <a:spLocks noChangeArrowheads="1"/>
            </p:cNvSpPr>
            <p:nvPr/>
          </p:nvSpPr>
          <p:spPr bwMode="gray">
            <a:xfrm>
              <a:off x="5185" y="867"/>
              <a:ext cx="31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63" name="Rectangle 19" hidden="1"/>
            <p:cNvSpPr>
              <a:spLocks noChangeArrowheads="1"/>
            </p:cNvSpPr>
            <p:nvPr/>
          </p:nvSpPr>
          <p:spPr bwMode="gray">
            <a:xfrm>
              <a:off x="5185" y="1023"/>
              <a:ext cx="31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64" name="LegendRectangle1" hidden="1"/>
            <p:cNvSpPr>
              <a:spLocks noChangeArrowheads="1"/>
            </p:cNvSpPr>
            <p:nvPr userDrawn="1"/>
          </p:nvSpPr>
          <p:spPr bwMode="auto">
            <a:xfrm>
              <a:off x="4993" y="563"/>
              <a:ext cx="135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de-DE" dirty="0"/>
            </a:p>
          </p:txBody>
        </p:sp>
        <p:sp>
          <p:nvSpPr>
            <p:cNvPr id="6165" name="LegendRectangle2" hidden="1"/>
            <p:cNvSpPr>
              <a:spLocks noChangeArrowheads="1"/>
            </p:cNvSpPr>
            <p:nvPr userDrawn="1"/>
          </p:nvSpPr>
          <p:spPr bwMode="auto">
            <a:xfrm>
              <a:off x="4993" y="719"/>
              <a:ext cx="135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de-DE" dirty="0"/>
            </a:p>
          </p:txBody>
        </p:sp>
        <p:sp>
          <p:nvSpPr>
            <p:cNvPr id="6166" name="LegendRectangle3" hidden="1"/>
            <p:cNvSpPr>
              <a:spLocks noChangeArrowheads="1"/>
            </p:cNvSpPr>
            <p:nvPr userDrawn="1"/>
          </p:nvSpPr>
          <p:spPr bwMode="auto">
            <a:xfrm>
              <a:off x="4993" y="874"/>
              <a:ext cx="135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de-DE" dirty="0"/>
            </a:p>
          </p:txBody>
        </p:sp>
        <p:sp>
          <p:nvSpPr>
            <p:cNvPr id="6167" name="LegendRectangle4" hidden="1"/>
            <p:cNvSpPr>
              <a:spLocks noChangeArrowheads="1"/>
            </p:cNvSpPr>
            <p:nvPr userDrawn="1"/>
          </p:nvSpPr>
          <p:spPr bwMode="auto">
            <a:xfrm>
              <a:off x="4993" y="1030"/>
              <a:ext cx="135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de-DE" dirty="0"/>
            </a:p>
          </p:txBody>
        </p:sp>
      </p:grpSp>
      <p:grpSp>
        <p:nvGrpSpPr>
          <p:cNvPr id="6168" name="McK Legend 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71237" y="1176339"/>
            <a:ext cx="851297" cy="704754"/>
            <a:chOff x="4997" y="169"/>
            <a:chExt cx="507" cy="453"/>
          </a:xfrm>
        </p:grpSpPr>
        <p:grpSp>
          <p:nvGrpSpPr>
            <p:cNvPr id="6169" name="Group 25" hidden="1"/>
            <p:cNvGrpSpPr>
              <a:grpSpLocks noChangeAspect="1"/>
            </p:cNvGrpSpPr>
            <p:nvPr userDrawn="1">
              <p:custDataLst>
                <p:tags r:id="rId24"/>
              </p:custDataLst>
            </p:nvPr>
          </p:nvGrpSpPr>
          <p:grpSpPr bwMode="auto">
            <a:xfrm>
              <a:off x="4997" y="178"/>
              <a:ext cx="116" cy="116"/>
              <a:chOff x="4997" y="178"/>
              <a:chExt cx="116" cy="116"/>
            </a:xfrm>
          </p:grpSpPr>
          <p:sp>
            <p:nvSpPr>
              <p:cNvPr id="6170" name="Oval 26" hidden="1"/>
              <p:cNvSpPr>
                <a:spLocks noChangeAspect="1" noChangeArrowheads="1"/>
              </p:cNvSpPr>
              <p:nvPr>
                <p:custDataLst>
                  <p:tags r:id="rId31"/>
                </p:custDataLst>
              </p:nvPr>
            </p:nvSpPr>
            <p:spPr bwMode="gray">
              <a:xfrm>
                <a:off x="4997" y="178"/>
                <a:ext cx="116" cy="11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  <p:sp>
            <p:nvSpPr>
              <p:cNvPr id="6171" name="Oval 27" hidden="1"/>
              <p:cNvSpPr>
                <a:spLocks noChangeAspect="1" noChangeArrowheads="1"/>
              </p:cNvSpPr>
              <p:nvPr>
                <p:custDataLst>
                  <p:tags r:id="rId32"/>
                </p:custDataLst>
              </p:nvPr>
            </p:nvSpPr>
            <p:spPr bwMode="gray">
              <a:xfrm>
                <a:off x="4997" y="178"/>
                <a:ext cx="116" cy="116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</p:grpSp>
        <p:grpSp>
          <p:nvGrpSpPr>
            <p:cNvPr id="6172" name="Group 28" hidden="1"/>
            <p:cNvGrpSpPr>
              <a:grpSpLocks/>
            </p:cNvGrpSpPr>
            <p:nvPr userDrawn="1">
              <p:custDataLst>
                <p:tags r:id="rId25"/>
              </p:custDataLst>
            </p:nvPr>
          </p:nvGrpSpPr>
          <p:grpSpPr bwMode="auto">
            <a:xfrm>
              <a:off x="4997" y="339"/>
              <a:ext cx="116" cy="116"/>
              <a:chOff x="1104" y="1908"/>
              <a:chExt cx="204" cy="204"/>
            </a:xfrm>
          </p:grpSpPr>
          <p:sp>
            <p:nvSpPr>
              <p:cNvPr id="6173" name="Oval 29" hidden="1"/>
              <p:cNvSpPr>
                <a:spLocks noChangeAspect="1" noChangeArrowheads="1"/>
              </p:cNvSpPr>
              <p:nvPr>
                <p:custDataLst>
                  <p:tags r:id="rId29"/>
                </p:custDataLst>
              </p:nvPr>
            </p:nvSpPr>
            <p:spPr bwMode="gray">
              <a:xfrm>
                <a:off x="1104" y="1908"/>
                <a:ext cx="204" cy="20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  <p:sp>
            <p:nvSpPr>
              <p:cNvPr id="6174" name="Arc 30" hidden="1"/>
              <p:cNvSpPr>
                <a:spLocks noChangeAspect="1"/>
              </p:cNvSpPr>
              <p:nvPr>
                <p:custDataLst>
                  <p:tags r:id="rId30"/>
                </p:custDataLst>
              </p:nvPr>
            </p:nvSpPr>
            <p:spPr bwMode="gray">
              <a:xfrm>
                <a:off x="1207" y="1908"/>
                <a:ext cx="101" cy="2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</p:grpSp>
        <p:sp>
          <p:nvSpPr>
            <p:cNvPr id="6175" name="Rectangle 31" hidden="1"/>
            <p:cNvSpPr>
              <a:spLocks noChangeArrowheads="1"/>
            </p:cNvSpPr>
            <p:nvPr userDrawn="1"/>
          </p:nvSpPr>
          <p:spPr bwMode="gray">
            <a:xfrm>
              <a:off x="5172" y="169"/>
              <a:ext cx="33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76" name="Rectangle 32" hidden="1"/>
            <p:cNvSpPr>
              <a:spLocks noChangeArrowheads="1"/>
            </p:cNvSpPr>
            <p:nvPr userDrawn="1"/>
          </p:nvSpPr>
          <p:spPr bwMode="gray">
            <a:xfrm>
              <a:off x="5172" y="332"/>
              <a:ext cx="33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77" name="Rectangle 33" hidden="1"/>
            <p:cNvSpPr>
              <a:spLocks noChangeArrowheads="1"/>
            </p:cNvSpPr>
            <p:nvPr userDrawn="1"/>
          </p:nvSpPr>
          <p:spPr bwMode="gray">
            <a:xfrm>
              <a:off x="5172" y="493"/>
              <a:ext cx="33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grpSp>
          <p:nvGrpSpPr>
            <p:cNvPr id="6178" name="Group 34" hidden="1"/>
            <p:cNvGrpSpPr>
              <a:grpSpLocks noChangeAspect="1"/>
            </p:cNvGrpSpPr>
            <p:nvPr userDrawn="1">
              <p:custDataLst>
                <p:tags r:id="rId26"/>
              </p:custDataLst>
            </p:nvPr>
          </p:nvGrpSpPr>
          <p:grpSpPr bwMode="auto">
            <a:xfrm>
              <a:off x="4997" y="502"/>
              <a:ext cx="117" cy="117"/>
              <a:chOff x="4997" y="502"/>
              <a:chExt cx="117" cy="117"/>
            </a:xfrm>
          </p:grpSpPr>
          <p:sp>
            <p:nvSpPr>
              <p:cNvPr id="6179" name="Oval 35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gray">
              <a:xfrm>
                <a:off x="4997" y="502"/>
                <a:ext cx="116" cy="11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  <p:sp>
            <p:nvSpPr>
              <p:cNvPr id="6180" name="Arc 36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gray">
              <a:xfrm>
                <a:off x="4998" y="503"/>
                <a:ext cx="116" cy="116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6181" name="McK Legend Lines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809566" y="1176337"/>
            <a:ext cx="1012955" cy="956979"/>
            <a:chOff x="4902" y="1143"/>
            <a:chExt cx="601" cy="615"/>
          </a:xfrm>
        </p:grpSpPr>
        <p:sp>
          <p:nvSpPr>
            <p:cNvPr id="6182" name="Rectangle 38" hidden="1"/>
            <p:cNvSpPr>
              <a:spLocks noChangeArrowheads="1"/>
            </p:cNvSpPr>
            <p:nvPr userDrawn="1"/>
          </p:nvSpPr>
          <p:spPr bwMode="gray">
            <a:xfrm>
              <a:off x="5172" y="1143"/>
              <a:ext cx="331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83" name="Rectangle 39" hidden="1"/>
            <p:cNvSpPr>
              <a:spLocks noChangeArrowheads="1"/>
            </p:cNvSpPr>
            <p:nvPr userDrawn="1"/>
          </p:nvSpPr>
          <p:spPr bwMode="gray">
            <a:xfrm>
              <a:off x="5172" y="1305"/>
              <a:ext cx="331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84" name="Rectangle 40" hidden="1"/>
            <p:cNvSpPr>
              <a:spLocks noChangeArrowheads="1"/>
            </p:cNvSpPr>
            <p:nvPr userDrawn="1"/>
          </p:nvSpPr>
          <p:spPr bwMode="gray">
            <a:xfrm>
              <a:off x="5172" y="1467"/>
              <a:ext cx="331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85" name="Line 41" hidden="1"/>
            <p:cNvSpPr>
              <a:spLocks noChangeShapeType="1"/>
            </p:cNvSpPr>
            <p:nvPr userDrawn="1"/>
          </p:nvSpPr>
          <p:spPr bwMode="gray">
            <a:xfrm>
              <a:off x="4902" y="1210"/>
              <a:ext cx="21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6186" name="Line 42" hidden="1"/>
            <p:cNvSpPr>
              <a:spLocks noChangeShapeType="1"/>
            </p:cNvSpPr>
            <p:nvPr userDrawn="1"/>
          </p:nvSpPr>
          <p:spPr bwMode="gray">
            <a:xfrm>
              <a:off x="4902" y="1372"/>
              <a:ext cx="21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6187" name="Line 43" hidden="1"/>
            <p:cNvSpPr>
              <a:spLocks noChangeShapeType="1"/>
            </p:cNvSpPr>
            <p:nvPr userDrawn="1"/>
          </p:nvSpPr>
          <p:spPr bwMode="gray">
            <a:xfrm>
              <a:off x="4902" y="1534"/>
              <a:ext cx="21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6188" name="Rectangle 44" hidden="1"/>
            <p:cNvSpPr>
              <a:spLocks noChangeArrowheads="1"/>
            </p:cNvSpPr>
            <p:nvPr userDrawn="1"/>
          </p:nvSpPr>
          <p:spPr bwMode="gray">
            <a:xfrm>
              <a:off x="5172" y="1629"/>
              <a:ext cx="331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34529" eaLnBrk="0" hangingPunct="0"/>
              <a:r>
                <a:rPr lang="de-DE" sz="1300" dirty="0"/>
                <a:t>Legend</a:t>
              </a:r>
            </a:p>
          </p:txBody>
        </p:sp>
        <p:sp>
          <p:nvSpPr>
            <p:cNvPr id="6189" name="Line 45" hidden="1"/>
            <p:cNvSpPr>
              <a:spLocks noChangeShapeType="1"/>
            </p:cNvSpPr>
            <p:nvPr userDrawn="1"/>
          </p:nvSpPr>
          <p:spPr bwMode="gray">
            <a:xfrm>
              <a:off x="4902" y="1696"/>
              <a:ext cx="21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2pPr>
      <a:lvl3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3pPr>
      <a:lvl4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4pPr>
      <a:lvl5pPr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5pPr>
      <a:lvl6pPr marL="478905"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957808"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436713"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915617" algn="l" defTabSz="956146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algn="l" defTabSz="956146" rtl="0" fontAlgn="base">
        <a:spcBef>
          <a:spcPct val="0"/>
        </a:spcBef>
        <a:spcAft>
          <a:spcPct val="0"/>
        </a:spcAft>
        <a:buSzPct val="120000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54646" indent="-15298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2pPr>
      <a:lvl3pPr marL="315944" indent="-159635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3pPr>
      <a:lvl4pPr marL="462275" indent="-144670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4pPr>
      <a:lvl5pPr marL="621910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5pPr>
      <a:lvl6pPr marL="1100815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6pPr>
      <a:lvl7pPr marL="1579719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7pPr>
      <a:lvl8pPr marL="2058623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8pPr>
      <a:lvl9pPr marL="2537528" indent="-157973" algn="l" defTabSz="956146" rtl="0" fontAlgn="base">
        <a:spcBef>
          <a:spcPct val="0"/>
        </a:spcBef>
        <a:spcAft>
          <a:spcPct val="0"/>
        </a:spcAft>
        <a:buFont typeface="Arial Unicode MS" pitchFamily="34" charset="-128"/>
        <a:buChar char="►"/>
        <a:defRPr sz="1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5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08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13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17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21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26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30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35" algn="l" defTabSz="9578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0" y="0"/>
            <a:ext cx="9906000" cy="4766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0992" y="826730"/>
            <a:ext cx="4248472" cy="5842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560512" y="908720"/>
            <a:ext cx="4248472" cy="540404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DE" sz="1800" dirty="0" smtClean="0">
                <a:solidFill>
                  <a:schemeClr val="tx1"/>
                </a:solidFill>
              </a:rPr>
              <a:t>Kundenkontaktdichte –  eine enge                                    </a:t>
            </a:r>
            <a:r>
              <a:rPr lang="de-DE" sz="1600" dirty="0" smtClean="0">
                <a:solidFill>
                  <a:schemeClr val="tx1"/>
                </a:solidFill>
              </a:rPr>
              <a:t>Begleitung zur Unterstützung der Kunden.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44488" y="6672256"/>
            <a:ext cx="2830127" cy="258569"/>
          </a:xfrm>
          <a:prstGeom prst="rect">
            <a:avLst/>
          </a:prstGeom>
          <a:noFill/>
        </p:spPr>
        <p:txBody>
          <a:bodyPr wrap="square" lIns="118909" tIns="59454" rIns="118909" bIns="59454" rtlCol="0">
            <a:spAutoFit/>
          </a:bodyPr>
          <a:lstStyle/>
          <a:p>
            <a:r>
              <a:rPr lang="de-DE" sz="900" dirty="0" smtClean="0"/>
              <a:t>© Jobcenter </a:t>
            </a:r>
            <a:r>
              <a:rPr lang="de-DE" sz="900" dirty="0" smtClean="0"/>
              <a:t>Oberspreewald-Lausitz</a:t>
            </a:r>
            <a:endParaRPr lang="de-DE" sz="900" dirty="0"/>
          </a:p>
        </p:txBody>
      </p:sp>
      <p:sp>
        <p:nvSpPr>
          <p:cNvPr id="7" name="Textfeld 6"/>
          <p:cNvSpPr txBox="1"/>
          <p:nvPr/>
        </p:nvSpPr>
        <p:spPr>
          <a:xfrm>
            <a:off x="488504" y="177281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EEB500"/>
                </a:solidFill>
              </a:rPr>
              <a:t>Notizen</a:t>
            </a:r>
            <a:endParaRPr lang="de-DE" sz="2800" b="1" dirty="0">
              <a:solidFill>
                <a:srgbClr val="EEB500"/>
              </a:solidFill>
            </a:endParaRPr>
          </a:p>
        </p:txBody>
      </p:sp>
      <p:pic>
        <p:nvPicPr>
          <p:cNvPr id="8" name="Picture 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696" y="4611191"/>
            <a:ext cx="2520280" cy="1986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/>
          <a:srcRect t="4652" b="3865"/>
          <a:stretch>
            <a:fillRect/>
          </a:stretch>
        </p:blipFill>
        <p:spPr bwMode="auto">
          <a:xfrm>
            <a:off x="8337376" y="1412776"/>
            <a:ext cx="5961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344488" y="6672256"/>
            <a:ext cx="2830127" cy="397068"/>
          </a:xfrm>
          <a:prstGeom prst="rect">
            <a:avLst/>
          </a:prstGeom>
          <a:noFill/>
        </p:spPr>
        <p:txBody>
          <a:bodyPr wrap="square" lIns="118909" tIns="59454" rIns="118909" bIns="59454" rtlCol="0">
            <a:spAutoFit/>
          </a:bodyPr>
          <a:lstStyle/>
          <a:p>
            <a:r>
              <a:rPr lang="de-DE" sz="900" dirty="0" smtClean="0"/>
              <a:t>© Jobcenter Oberspreewald-Lausitz</a:t>
            </a:r>
          </a:p>
          <a:p>
            <a:endParaRPr lang="de-DE" sz="900" dirty="0"/>
          </a:p>
        </p:txBody>
      </p:sp>
      <p:sp>
        <p:nvSpPr>
          <p:cNvPr id="10" name="Rechteck 9"/>
          <p:cNvSpPr/>
          <p:nvPr/>
        </p:nvSpPr>
        <p:spPr>
          <a:xfrm>
            <a:off x="0" y="-27384"/>
            <a:ext cx="9201472" cy="4766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9330000" y="-27384"/>
            <a:ext cx="576000" cy="463271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180000" tIns="72000" rIns="118840" bIns="72000" anchor="ctr"/>
          <a:lstStyle/>
          <a:p>
            <a:r>
              <a:rPr lang="de-DE" sz="2400" b="1" dirty="0" smtClean="0">
                <a:solidFill>
                  <a:schemeClr val="bg1"/>
                </a:solidFill>
              </a:rPr>
              <a:t>3</a:t>
            </a:r>
            <a:endParaRPr lang="de-DE" sz="2400" b="1" dirty="0">
              <a:solidFill>
                <a:schemeClr val="bg1"/>
              </a:solidFill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528" y="1184840"/>
            <a:ext cx="8496622" cy="534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itel 17"/>
          <p:cNvSpPr>
            <a:spLocks noGrp="1"/>
          </p:cNvSpPr>
          <p:nvPr>
            <p:ph type="title"/>
          </p:nvPr>
        </p:nvSpPr>
        <p:spPr>
          <a:xfrm>
            <a:off x="693340" y="744736"/>
            <a:ext cx="8507810" cy="307777"/>
          </a:xfrm>
        </p:spPr>
        <p:txBody>
          <a:bodyPr/>
          <a:lstStyle/>
          <a:p>
            <a:r>
              <a:rPr lang="de-DE" dirty="0" smtClean="0"/>
              <a:t>Mindestkundenkontaktdichte-Konzept</a:t>
            </a:r>
            <a:endParaRPr lang="de-DE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t="4652" b="3865"/>
          <a:stretch>
            <a:fillRect/>
          </a:stretch>
        </p:blipFill>
        <p:spPr bwMode="auto">
          <a:xfrm>
            <a:off x="8553400" y="1340768"/>
            <a:ext cx="5961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692" y="3140968"/>
            <a:ext cx="4083935" cy="321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0512" y="729571"/>
            <a:ext cx="8507810" cy="323165"/>
          </a:xfrm>
        </p:spPr>
        <p:txBody>
          <a:bodyPr/>
          <a:lstStyle/>
          <a:p>
            <a:r>
              <a:rPr lang="de-DE" sz="2100" dirty="0" smtClean="0">
                <a:solidFill>
                  <a:srgbClr val="EEB500"/>
                </a:solidFill>
              </a:rPr>
              <a:t>Tipps</a:t>
            </a:r>
            <a:r>
              <a:rPr lang="de-DE" sz="2100" dirty="0" smtClean="0">
                <a:solidFill>
                  <a:schemeClr val="tx1"/>
                </a:solidFill>
              </a:rPr>
              <a:t> von den Praktikern für die Praktiker 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60512" y="1268760"/>
            <a:ext cx="8424936" cy="5091137"/>
          </a:xfrm>
        </p:spPr>
        <p:txBody>
          <a:bodyPr/>
          <a:lstStyle/>
          <a:p>
            <a:pPr marL="194555" indent="-194555"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machen Sie keine Doppelerfassung in Outlook und ATV – nutzen Sie nur ATV!</a:t>
            </a:r>
          </a:p>
          <a:p>
            <a:pPr marL="194555" indent="-194555"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berücksichtigen Sie bei der Terminvergabe auch Ihre persönliche Leistungskurve</a:t>
            </a:r>
          </a:p>
          <a:p>
            <a:pPr marL="194555" indent="-194555"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nutzen Sie auch den Mittwoch für Gespräche, um sich an den anderen Tage zu entlasten</a:t>
            </a:r>
          </a:p>
          <a:p>
            <a:pPr marL="194555" indent="-194555"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mischen Sie die Gespräche von marktnahen und marktfernen Kunden am Tag</a:t>
            </a:r>
          </a:p>
          <a:p>
            <a:pPr marL="194555" indent="-194555"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terminieren Sie marktnahe Kunden früh, da eine hohe Termintreue vorhanden ist</a:t>
            </a:r>
          </a:p>
          <a:p>
            <a:pPr marL="194555" indent="-194555"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die Anfahrtswege der Kunden (bspw. Nutzung von ÖPNV) sollten beachtet werden</a:t>
            </a:r>
          </a:p>
          <a:p>
            <a:pPr marL="194555" indent="-194555">
              <a:lnSpc>
                <a:spcPts val="2000"/>
              </a:lnSpc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ausgefallene Gespräche können (nach Erledigung der Nacharbeiten) durch gezielte Telefonkontakte mit Beratungsinhalt kompensiert werden</a:t>
            </a:r>
          </a:p>
          <a:p>
            <a:pPr marL="194555" indent="-194555">
              <a:lnSpc>
                <a:spcPts val="1900"/>
              </a:lnSpc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legen Sie schwierige Gespräche generell an das Ende des Beratungstages,                                            um Verzögerungen zu vermeiden</a:t>
            </a:r>
          </a:p>
          <a:p>
            <a:pPr marL="194555" indent="-194555"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händigen Sie marktnahen Kunden direkt im Gespräch einen neuen Folgetermin aus</a:t>
            </a:r>
          </a:p>
          <a:p>
            <a:pPr marL="194555" indent="-194555"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terminieren Sie die 2. Einladungen ggf. kürzer, wenn der Kunde wahrscheinlich nicht kommt</a:t>
            </a:r>
          </a:p>
          <a:p>
            <a:pPr marL="194555" indent="-194555"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planen Sie außerhalb der terminierten Gespräche Reservetermine (z.B. 15:00 Uhr) ein</a:t>
            </a:r>
          </a:p>
          <a:p>
            <a:pPr marL="194555" indent="-194555">
              <a:lnSpc>
                <a:spcPts val="2000"/>
              </a:lnSpc>
              <a:spcBef>
                <a:spcPct val="50000"/>
              </a:spcBef>
              <a:buSzPct val="80000"/>
              <a:buBlip>
                <a:blip r:embed="rId8"/>
              </a:buBlip>
            </a:pPr>
            <a:r>
              <a:rPr lang="de-DE" sz="1500" dirty="0" smtClean="0"/>
              <a:t>nutzen Sie Ihren Telearbeitstag für gezielte telefonische Kontakte, um keinen Druck an den                                                anderen Tagen aufzubauen</a:t>
            </a:r>
          </a:p>
          <a:p>
            <a:endParaRPr lang="de-DE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22673" y="6672255"/>
            <a:ext cx="2830127" cy="366290"/>
          </a:xfrm>
          <a:prstGeom prst="rect">
            <a:avLst/>
          </a:prstGeom>
          <a:noFill/>
        </p:spPr>
        <p:txBody>
          <a:bodyPr wrap="square" lIns="118909" tIns="59454" rIns="118909" bIns="59454" rtlCol="0">
            <a:spAutoFit/>
          </a:bodyPr>
          <a:lstStyle/>
          <a:p>
            <a:r>
              <a:rPr lang="de-DE" sz="800" dirty="0" smtClean="0"/>
              <a:t>© Jobcenter Oberspreewald-Lausitz</a:t>
            </a:r>
          </a:p>
          <a:p>
            <a:endParaRPr lang="de-DE" sz="800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9906000" cy="4766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4959"/>
            <a:ext cx="8507810" cy="307777"/>
          </a:xfrm>
        </p:spPr>
        <p:txBody>
          <a:bodyPr/>
          <a:lstStyle/>
          <a:p>
            <a:r>
              <a:rPr lang="de-DE" dirty="0" smtClean="0"/>
              <a:t>Konzept zur Nutzung und Auslastung der ATV-Kalender für IFK</a:t>
            </a:r>
            <a:endParaRPr lang="de-DE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76536" y="1187599"/>
            <a:ext cx="8712968" cy="51937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b="1" dirty="0" smtClean="0">
                <a:solidFill>
                  <a:srgbClr val="EEB500"/>
                </a:solidFill>
              </a:rPr>
              <a:t>Vorgabe:  </a:t>
            </a:r>
            <a:r>
              <a:rPr lang="de-DE" sz="1500" b="1" dirty="0" smtClean="0">
                <a:solidFill>
                  <a:srgbClr val="000000"/>
                </a:solidFill>
              </a:rPr>
              <a:t>Integrationsfachkräfte nutzen 60 % der Arbeitszeit für Kundengespräche </a:t>
            </a:r>
            <a:r>
              <a:rPr lang="de-DE" sz="1500" dirty="0" smtClean="0">
                <a:solidFill>
                  <a:srgbClr val="000000"/>
                </a:solidFill>
              </a:rPr>
              <a:t>–                                         das entspricht einem Orientierungswert von mindestens 24 terminierten Gesprächen/Woche (bei VZ)</a:t>
            </a:r>
          </a:p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dirty="0" smtClean="0">
                <a:solidFill>
                  <a:srgbClr val="000000"/>
                </a:solidFill>
              </a:rPr>
              <a:t>ein </a:t>
            </a:r>
            <a:r>
              <a:rPr lang="de-DE" sz="1500" b="1" dirty="0" smtClean="0">
                <a:solidFill>
                  <a:srgbClr val="000000"/>
                </a:solidFill>
              </a:rPr>
              <a:t>Erstgespräch</a:t>
            </a:r>
            <a:r>
              <a:rPr lang="de-DE" sz="1500" dirty="0" smtClean="0">
                <a:solidFill>
                  <a:srgbClr val="000000"/>
                </a:solidFill>
              </a:rPr>
              <a:t> (Neukunde/MDS) wird mit </a:t>
            </a:r>
            <a:r>
              <a:rPr lang="de-DE" sz="1500" b="1" dirty="0" smtClean="0">
                <a:solidFill>
                  <a:srgbClr val="000000"/>
                </a:solidFill>
              </a:rPr>
              <a:t>60 Minuten </a:t>
            </a:r>
            <a:r>
              <a:rPr lang="de-DE" sz="1500" dirty="0" smtClean="0">
                <a:solidFill>
                  <a:srgbClr val="000000"/>
                </a:solidFill>
              </a:rPr>
              <a:t>terminiert</a:t>
            </a:r>
          </a:p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dirty="0" smtClean="0">
                <a:solidFill>
                  <a:srgbClr val="000000"/>
                </a:solidFill>
              </a:rPr>
              <a:t>ein </a:t>
            </a:r>
            <a:r>
              <a:rPr lang="de-DE" sz="1500" b="1" dirty="0" smtClean="0">
                <a:solidFill>
                  <a:srgbClr val="000000"/>
                </a:solidFill>
              </a:rPr>
              <a:t>Folgegespräch</a:t>
            </a:r>
            <a:r>
              <a:rPr lang="de-DE" sz="1500" dirty="0" smtClean="0">
                <a:solidFill>
                  <a:srgbClr val="000000"/>
                </a:solidFill>
              </a:rPr>
              <a:t> ist nach Beratungsaufwand zu terminieren (Regelfall </a:t>
            </a:r>
            <a:r>
              <a:rPr lang="de-DE" sz="1500" b="1" dirty="0" smtClean="0">
                <a:solidFill>
                  <a:srgbClr val="000000"/>
                </a:solidFill>
              </a:rPr>
              <a:t>45 Minuten</a:t>
            </a:r>
            <a:r>
              <a:rPr lang="de-DE" sz="1500" dirty="0" smtClean="0">
                <a:solidFill>
                  <a:srgbClr val="000000"/>
                </a:solidFill>
              </a:rPr>
              <a:t>)</a:t>
            </a:r>
          </a:p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dirty="0" smtClean="0">
                <a:solidFill>
                  <a:srgbClr val="000000"/>
                </a:solidFill>
              </a:rPr>
              <a:t>die </a:t>
            </a:r>
            <a:r>
              <a:rPr lang="de-DE" sz="1500" b="1" dirty="0" smtClean="0">
                <a:solidFill>
                  <a:srgbClr val="000000"/>
                </a:solidFill>
              </a:rPr>
              <a:t>Terminierung </a:t>
            </a:r>
            <a:r>
              <a:rPr lang="de-DE" sz="1500" dirty="0" smtClean="0">
                <a:solidFill>
                  <a:srgbClr val="000000"/>
                </a:solidFill>
              </a:rPr>
              <a:t>sollte nur für 2 Wochen im Voraus erfolgen</a:t>
            </a:r>
          </a:p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dirty="0" smtClean="0">
                <a:solidFill>
                  <a:srgbClr val="000000"/>
                </a:solidFill>
              </a:rPr>
              <a:t>die Kontaktdichte ist </a:t>
            </a:r>
            <a:r>
              <a:rPr lang="de-DE" sz="1500" b="1" dirty="0" smtClean="0">
                <a:solidFill>
                  <a:srgbClr val="000000"/>
                </a:solidFill>
              </a:rPr>
              <a:t>wöchentlich</a:t>
            </a:r>
            <a:r>
              <a:rPr lang="de-DE" sz="1500" dirty="0" smtClean="0">
                <a:solidFill>
                  <a:srgbClr val="000000"/>
                </a:solidFill>
              </a:rPr>
              <a:t> mittels </a:t>
            </a:r>
            <a:r>
              <a:rPr lang="de-DE" sz="1500" dirty="0" smtClean="0"/>
              <a:t>WV-Prüfung oder VerBIS-Suchlauf zu </a:t>
            </a:r>
            <a:r>
              <a:rPr lang="de-DE" sz="1500" dirty="0" smtClean="0">
                <a:solidFill>
                  <a:srgbClr val="000000"/>
                </a:solidFill>
              </a:rPr>
              <a:t>prüfen –                                        als Suchdatum ist das Tagesdatum minus vorgegebener Kontaktdichte plus 1 Monat einzugeben  (Beispiel UP: Tagesdatum 01.12.12 – </a:t>
            </a:r>
            <a:r>
              <a:rPr lang="de-DE" sz="1500" dirty="0" err="1" smtClean="0">
                <a:solidFill>
                  <a:srgbClr val="000000"/>
                </a:solidFill>
              </a:rPr>
              <a:t>KoDi</a:t>
            </a:r>
            <a:r>
              <a:rPr lang="de-DE" sz="1500" dirty="0" smtClean="0">
                <a:solidFill>
                  <a:srgbClr val="000000"/>
                </a:solidFill>
              </a:rPr>
              <a:t> 6 Monate – letzte Vorsprache vor dem  01.07.12) </a:t>
            </a:r>
          </a:p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dirty="0" smtClean="0">
                <a:solidFill>
                  <a:srgbClr val="000000"/>
                </a:solidFill>
              </a:rPr>
              <a:t>die Einhaltung der Absolv-Vorgaben sind wöchentlich mittels WV- oder CoSach-Suchlauf zu prüfen</a:t>
            </a:r>
          </a:p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dirty="0" smtClean="0">
                <a:solidFill>
                  <a:srgbClr val="000000"/>
                </a:solidFill>
              </a:rPr>
              <a:t>Gespräche, die mindestens 3 Arbeitstage im Vorfeld abgesagt werden, sind neu zu vergeben</a:t>
            </a:r>
          </a:p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b="1" dirty="0" smtClean="0">
                <a:solidFill>
                  <a:srgbClr val="000000"/>
                </a:solidFill>
              </a:rPr>
              <a:t>sonstige Termine </a:t>
            </a:r>
            <a:r>
              <a:rPr lang="de-DE" sz="1500" dirty="0" smtClean="0">
                <a:solidFill>
                  <a:srgbClr val="000000"/>
                </a:solidFill>
              </a:rPr>
              <a:t>(Außendienste, Workshops, und Schulungen) sind in ATV als                           „Sonstiges“ mit der konkreten Bezeichnung </a:t>
            </a:r>
            <a:r>
              <a:rPr lang="de-DE" sz="1500" b="1" dirty="0" smtClean="0">
                <a:solidFill>
                  <a:srgbClr val="000000"/>
                </a:solidFill>
              </a:rPr>
              <a:t>zu erfassen</a:t>
            </a:r>
          </a:p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b="1" dirty="0" smtClean="0">
                <a:solidFill>
                  <a:srgbClr val="000000"/>
                </a:solidFill>
              </a:rPr>
              <a:t>Telefonkontakte und persönliche Notfall-/ Eilgespräche</a:t>
            </a:r>
            <a:r>
              <a:rPr lang="de-DE" sz="1500" dirty="0" smtClean="0">
                <a:solidFill>
                  <a:srgbClr val="000000"/>
                </a:solidFill>
              </a:rPr>
              <a:t>, die einen </a:t>
            </a:r>
            <a:r>
              <a:rPr lang="de-DE" sz="1500" dirty="0" err="1" smtClean="0">
                <a:solidFill>
                  <a:srgbClr val="000000"/>
                </a:solidFill>
              </a:rPr>
              <a:t>beraterischen</a:t>
            </a:r>
            <a:r>
              <a:rPr lang="de-DE" sz="1500" dirty="0" smtClean="0">
                <a:solidFill>
                  <a:srgbClr val="000000"/>
                </a:solidFill>
              </a:rPr>
              <a:t> Inhalt haben,           sind </a:t>
            </a:r>
            <a:r>
              <a:rPr lang="de-DE" sz="1500" b="1" dirty="0" smtClean="0">
                <a:solidFill>
                  <a:srgbClr val="000000"/>
                </a:solidFill>
              </a:rPr>
              <a:t>(nach-)</a:t>
            </a:r>
            <a:r>
              <a:rPr lang="de-DE" sz="1500" b="1" dirty="0" err="1" smtClean="0">
                <a:solidFill>
                  <a:srgbClr val="000000"/>
                </a:solidFill>
              </a:rPr>
              <a:t>zuerfassen</a:t>
            </a:r>
            <a:r>
              <a:rPr lang="de-DE" sz="1500" b="1" dirty="0" smtClean="0">
                <a:solidFill>
                  <a:srgbClr val="000000"/>
                </a:solidFill>
              </a:rPr>
              <a:t> </a:t>
            </a:r>
          </a:p>
          <a:p>
            <a:pPr marL="194555" indent="-194555">
              <a:lnSpc>
                <a:spcPct val="150000"/>
              </a:lnSpc>
              <a:spcBef>
                <a:spcPts val="0"/>
              </a:spcBef>
              <a:buSzPct val="80000"/>
              <a:buBlip>
                <a:blip r:embed="rId2"/>
              </a:buBlip>
            </a:pPr>
            <a:r>
              <a:rPr lang="de-DE" sz="1500" dirty="0" smtClean="0">
                <a:solidFill>
                  <a:srgbClr val="000000"/>
                </a:solidFill>
              </a:rPr>
              <a:t>vor und nach einer Abwesenheit von mindestens 10 Arbeitstagen kann 1 Tag geblockt werden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22673" y="6672255"/>
            <a:ext cx="2830127" cy="366290"/>
          </a:xfrm>
          <a:prstGeom prst="rect">
            <a:avLst/>
          </a:prstGeom>
          <a:noFill/>
        </p:spPr>
        <p:txBody>
          <a:bodyPr wrap="square" lIns="118909" tIns="59454" rIns="118909" bIns="59454" rtlCol="0">
            <a:spAutoFit/>
          </a:bodyPr>
          <a:lstStyle/>
          <a:p>
            <a:r>
              <a:rPr lang="de-DE" sz="800" dirty="0" smtClean="0"/>
              <a:t>© Jobcenter Oberspreewald-Lausitz</a:t>
            </a:r>
          </a:p>
          <a:p>
            <a:endParaRPr lang="de-DE" sz="800" dirty="0"/>
          </a:p>
        </p:txBody>
      </p:sp>
      <p:sp>
        <p:nvSpPr>
          <p:cNvPr id="7" name="Rechteck 6"/>
          <p:cNvSpPr/>
          <p:nvPr/>
        </p:nvSpPr>
        <p:spPr>
          <a:xfrm>
            <a:off x="0" y="-27384"/>
            <a:ext cx="9201472" cy="4766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9330000" y="-27384"/>
            <a:ext cx="576000" cy="463271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180000" tIns="72000" rIns="118840" bIns="72000" anchor="ctr"/>
          <a:lstStyle/>
          <a:p>
            <a:r>
              <a:rPr lang="de-DE" sz="2400" b="1" dirty="0" smtClean="0">
                <a:solidFill>
                  <a:schemeClr val="bg1"/>
                </a:solidFill>
              </a:rPr>
              <a:t>3</a:t>
            </a:r>
            <a:endParaRPr lang="de-DE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_gj6Z.t0G6Q_mbhg1XKw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NKz9fpQA8kuBj7zDtszX0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  <p:tag name="NAME" val="MoonHalfShap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  <p:tag name="NAME" val="MoonHalfShap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FKhtaU.Uau2gX9ACd3T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12CjPoSw0.1fMsYKiEPP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KZyykG.E02BD2xWEwBG2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Uv_8qA6Eqt64o2OrP7V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NgZxTjDjU.whnu7C_SNy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Z5aiq8nUCJmKNGU30pU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DfRiwPhgPEiPCrYxpyAPe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JjujkhAXyEqcJDvVbLQNX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_7nsXWBmd06vn3MECklpeA"/>
</p:tagLst>
</file>

<file path=ppt/theme/theme1.xml><?xml version="1.0" encoding="utf-8"?>
<a:theme xmlns:a="http://schemas.openxmlformats.org/drawingml/2006/main" name="CUT_BUZ_009_01">
  <a:themeElements>
    <a:clrScheme name="CUT_BUZ_009_01 1">
      <a:dk1>
        <a:srgbClr val="000000"/>
      </a:dk1>
      <a:lt1>
        <a:srgbClr val="FFFFFF"/>
      </a:lt1>
      <a:dk2>
        <a:srgbClr val="000000"/>
      </a:dk2>
      <a:lt2>
        <a:srgbClr val="DE211A"/>
      </a:lt2>
      <a:accent1>
        <a:srgbClr val="FFFFFF"/>
      </a:accent1>
      <a:accent2>
        <a:srgbClr val="D1D3D4"/>
      </a:accent2>
      <a:accent3>
        <a:srgbClr val="FFFFFF"/>
      </a:accent3>
      <a:accent4>
        <a:srgbClr val="000000"/>
      </a:accent4>
      <a:accent5>
        <a:srgbClr val="FFFFFF"/>
      </a:accent5>
      <a:accent6>
        <a:srgbClr val="BDBFC0"/>
      </a:accent6>
      <a:hlink>
        <a:srgbClr val="6D6F70"/>
      </a:hlink>
      <a:folHlink>
        <a:srgbClr val="4D4D4D"/>
      </a:folHlink>
    </a:clrScheme>
    <a:fontScheme name="CUT_BUZ_009_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T_BUZ_009_01 1">
        <a:dk1>
          <a:srgbClr val="000000"/>
        </a:dk1>
        <a:lt1>
          <a:srgbClr val="FFFFFF"/>
        </a:lt1>
        <a:dk2>
          <a:srgbClr val="000000"/>
        </a:dk2>
        <a:lt2>
          <a:srgbClr val="DE211A"/>
        </a:lt2>
        <a:accent1>
          <a:srgbClr val="FFFFFF"/>
        </a:accent1>
        <a:accent2>
          <a:srgbClr val="D1D3D4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DBFC0"/>
        </a:accent6>
        <a:hlink>
          <a:srgbClr val="6D6F7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</Words>
  <Application>Microsoft Office PowerPoint</Application>
  <PresentationFormat>A4-Papier (210x297 mm)</PresentationFormat>
  <Paragraphs>33</Paragraphs>
  <Slides>4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CUT_BUZ_009_01</vt:lpstr>
      <vt:lpstr>Microsoft Office PowerPoint 97-2003-Präsentation</vt:lpstr>
      <vt:lpstr>Kundenkontaktdichte –  eine enge                                    Begleitung zur Unterstützung der Kunden.</vt:lpstr>
      <vt:lpstr>Mindestkundenkontaktdichte-Konzept</vt:lpstr>
      <vt:lpstr>Tipps von den Praktikern für die Praktiker </vt:lpstr>
      <vt:lpstr>Konzept zur Nutzung und Auslastung der ATV-Kalender für IFK</vt:lpstr>
    </vt:vector>
  </TitlesOfParts>
  <Company>Bundesagentur für Arbeit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DrawertK001</dc:creator>
  <cp:lastModifiedBy>patanr</cp:lastModifiedBy>
  <cp:revision>363</cp:revision>
  <dcterms:created xsi:type="dcterms:W3CDTF">2009-08-13T09:04:22Z</dcterms:created>
  <dcterms:modified xsi:type="dcterms:W3CDTF">2013-06-26T13:49:33Z</dcterms:modified>
</cp:coreProperties>
</file>