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78" r:id="rId2"/>
    <p:sldId id="268" r:id="rId3"/>
  </p:sldIdLst>
  <p:sldSz cx="9906000" cy="6858000" type="A4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789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5780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367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156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394521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873426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352330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831235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chnerM012" initials="MKi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A222"/>
    <a:srgbClr val="EEB500"/>
    <a:srgbClr val="F20000"/>
    <a:srgbClr val="DA0000"/>
    <a:srgbClr val="FFB3B3"/>
    <a:srgbClr val="ECECEC"/>
    <a:srgbClr val="0033CC"/>
    <a:srgbClr val="FFFFD5"/>
    <a:srgbClr val="FFFFC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0" autoAdjust="0"/>
    <p:restoredTop sz="93522" autoAdjust="0"/>
  </p:normalViewPr>
  <p:slideViewPr>
    <p:cSldViewPr>
      <p:cViewPr varScale="1">
        <p:scale>
          <a:sx n="99" d="100"/>
          <a:sy n="99" d="100"/>
        </p:scale>
        <p:origin x="-306" y="-84"/>
      </p:cViewPr>
      <p:guideLst>
        <p:guide orient="horz" pos="3929"/>
        <p:guide pos="30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-22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747" y="0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/>
          <a:lstStyle>
            <a:lvl1pPr algn="r">
              <a:defRPr sz="1200"/>
            </a:lvl1pPr>
          </a:lstStyle>
          <a:p>
            <a:fld id="{3A4D6C2F-088D-4A01-B2FC-67A9E72C63C7}" type="datetimeFigureOut">
              <a:rPr lang="de-DE" smtClean="0"/>
              <a:pPr/>
              <a:t>30.01.2014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3" y="9429353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747" y="9429353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 anchor="b"/>
          <a:lstStyle>
            <a:lvl1pPr algn="r">
              <a:defRPr sz="1200"/>
            </a:lvl1pPr>
          </a:lstStyle>
          <a:p>
            <a:fld id="{2CCC9CD0-C825-4310-9E47-914568485C3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573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1" y="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784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9"/>
            <a:ext cx="5438774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6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1" y="9428166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37157C-3C6B-41D9-9D71-39369EAE948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132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78905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57808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436713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915617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394521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426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330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235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2.xml"/><Relationship Id="rId7" Type="http://schemas.openxmlformats.org/officeDocument/2006/relationships/image" Target="../media/image1.png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Relationship Id="rId9" Type="http://schemas.openxmlformats.org/officeDocument/2006/relationships/oleObject" Target="../embeddings/Microsoft_PowerPoint_97-2003_Presentation1.ppt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2" y="2"/>
          <a:ext cx="175418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r:id="rId6" imgW="0" imgH="0" progId="">
                  <p:embed/>
                </p:oleObj>
              </mc:Choice>
              <mc:Fallback>
                <p:oleObj r:id="rId6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2"/>
                        <a:ext cx="175418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McK Vortragender Datum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92007" y="2292350"/>
            <a:ext cx="387813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defTabSz="977763"/>
            <a:r>
              <a:rPr lang="de-DE" sz="1400" dirty="0"/>
              <a:t>Vortragender, Datum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" y="1516064"/>
            <a:ext cx="9906000" cy="42259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81" tIns="47890" rIns="95781" bIns="47890" anchor="ctr"/>
          <a:lstStyle/>
          <a:p>
            <a:endParaRPr lang="de-DE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" y="571968"/>
            <a:ext cx="7601479" cy="373714"/>
          </a:xfrm>
          <a:prstGeom prst="rect">
            <a:avLst/>
          </a:prstGeom>
          <a:solidFill>
            <a:srgbClr val="E2001A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5781" tIns="47890" rIns="95781" bIns="47890" anchor="ctr">
            <a:spAutoFit/>
          </a:bodyPr>
          <a:lstStyle/>
          <a:p>
            <a:endParaRPr lang="de-DE" dirty="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217613"/>
            <a:ext cx="764103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5781" tIns="47890" rIns="95781" bIns="47890">
            <a:spAutoFit/>
          </a:bodyPr>
          <a:lstStyle/>
          <a:p>
            <a:endParaRPr lang="de-DE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659953" y="571968"/>
            <a:ext cx="2246047" cy="373714"/>
          </a:xfrm>
          <a:prstGeom prst="rect">
            <a:avLst/>
          </a:prstGeom>
          <a:solidFill>
            <a:srgbClr val="C8C8C8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5781" tIns="47890" rIns="95781" bIns="47890" anchor="ctr">
            <a:spAutoFit/>
          </a:bodyPr>
          <a:lstStyle/>
          <a:p>
            <a:endParaRPr lang="de-DE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810942" y="2446339"/>
            <a:ext cx="3541051" cy="3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468" tIns="48734" rIns="97468" bIns="48734">
            <a:spAutoFit/>
          </a:bodyPr>
          <a:lstStyle/>
          <a:p>
            <a:pPr defTabSz="981088">
              <a:spcBef>
                <a:spcPct val="50000"/>
              </a:spcBef>
            </a:pPr>
            <a:endParaRPr lang="de-DE" dirty="0"/>
          </a:p>
        </p:txBody>
      </p:sp>
      <p:pic>
        <p:nvPicPr>
          <p:cNvPr id="7177" name="Picture 9" descr="BA_Logo_3c_1Z_300m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610" y="6091238"/>
            <a:ext cx="3719910" cy="455613"/>
          </a:xfrm>
          <a:prstGeom prst="rect">
            <a:avLst/>
          </a:prstGeom>
          <a:noFill/>
        </p:spPr>
      </p:pic>
      <p:graphicFrame>
        <p:nvGraphicFramePr>
          <p:cNvPr id="7178" name="Base" hidden="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1651001" y="1398589"/>
          <a:ext cx="6604000" cy="406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r:id="rId9" imgW="0" imgH="0" progId="PowerPoint.Show.8">
                  <p:embed/>
                </p:oleObj>
              </mc:Choice>
              <mc:Fallback>
                <p:oleObj r:id="rId9" imgW="0" imgH="0" progId="PowerPoint.Show.8">
                  <p:embed/>
                  <p:pic>
                    <p:nvPicPr>
                      <p:cNvPr id="0" name="Base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1" y="1398589"/>
                        <a:ext cx="6604000" cy="406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78053" y="2584451"/>
            <a:ext cx="3139321" cy="128721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201820" y="846139"/>
            <a:ext cx="615553" cy="2986087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6952" y="846139"/>
            <a:ext cx="1569660" cy="29860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Rectangle 21"/>
          <p:cNvSpPr txBox="1">
            <a:spLocks noChangeArrowheads="1"/>
          </p:cNvSpPr>
          <p:nvPr userDrawn="1"/>
        </p:nvSpPr>
        <p:spPr bwMode="auto">
          <a:xfrm>
            <a:off x="492125" y="690960"/>
            <a:ext cx="772001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5614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Titelmasterformat durch Klicken bearbeiten</a:t>
            </a:r>
            <a:b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und bei Bedarf die zweite Zeileg nutzen</a:t>
            </a:r>
          </a:p>
        </p:txBody>
      </p:sp>
      <p:sp>
        <p:nvSpPr>
          <p:cNvPr id="11" name="Rectangle 22"/>
          <p:cNvSpPr>
            <a:spLocks noGrp="1" noChangeArrowheads="1"/>
          </p:cNvSpPr>
          <p:nvPr>
            <p:ph idx="10"/>
          </p:nvPr>
        </p:nvSpPr>
        <p:spPr bwMode="auto">
          <a:xfrm>
            <a:off x="511175" y="1657350"/>
            <a:ext cx="7700963" cy="186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Textmasterformate durch Klicken bearbeiten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Zweite Ebene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Dritte Ebene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24"/>
          <p:cNvSpPr>
            <a:spLocks noChangeShapeType="1"/>
          </p:cNvSpPr>
          <p:nvPr userDrawn="1"/>
        </p:nvSpPr>
        <p:spPr bwMode="auto">
          <a:xfrm>
            <a:off x="508000" y="1355725"/>
            <a:ext cx="7696200" cy="0"/>
          </a:xfrm>
          <a:prstGeom prst="line">
            <a:avLst/>
          </a:prstGeom>
          <a:noFill/>
          <a:ln w="19050">
            <a:solidFill>
              <a:srgbClr val="E2001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5" y="4406901"/>
            <a:ext cx="8420101" cy="1292662"/>
          </a:xfrm>
        </p:spPr>
        <p:txBody>
          <a:bodyPr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5" y="4083736"/>
            <a:ext cx="8420101" cy="323165"/>
          </a:xfrm>
        </p:spPr>
        <p:txBody>
          <a:bodyPr anchor="b"/>
          <a:lstStyle>
            <a:lvl1pPr marL="0" indent="0">
              <a:buNone/>
              <a:defRPr sz="2100"/>
            </a:lvl1pPr>
            <a:lvl2pPr marL="478905" indent="0">
              <a:buNone/>
              <a:defRPr sz="1800"/>
            </a:lvl2pPr>
            <a:lvl3pPr marL="957808" indent="0">
              <a:buNone/>
              <a:defRPr sz="1700"/>
            </a:lvl3pPr>
            <a:lvl4pPr marL="1436713" indent="0">
              <a:buNone/>
              <a:defRPr sz="1400"/>
            </a:lvl4pPr>
            <a:lvl5pPr marL="1915617" indent="0">
              <a:buNone/>
              <a:defRPr sz="1400"/>
            </a:lvl5pPr>
            <a:lvl6pPr marL="2394521" indent="0">
              <a:buNone/>
              <a:defRPr sz="1400"/>
            </a:lvl6pPr>
            <a:lvl7pPr marL="2873426" indent="0">
              <a:buNone/>
              <a:defRPr sz="1400"/>
            </a:lvl7pPr>
            <a:lvl8pPr marL="3352330" indent="0">
              <a:buNone/>
              <a:defRPr sz="1400"/>
            </a:lvl8pPr>
            <a:lvl9pPr marL="3831235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9562" y="2584452"/>
            <a:ext cx="4170496" cy="26468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159" y="2584452"/>
            <a:ext cx="4172215" cy="26468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30777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405434"/>
            <a:ext cx="4376870" cy="76944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5" indent="0">
              <a:buNone/>
              <a:defRPr sz="2100" b="1"/>
            </a:lvl2pPr>
            <a:lvl3pPr marL="957808" indent="0">
              <a:buNone/>
              <a:defRPr sz="1800" b="1"/>
            </a:lvl3pPr>
            <a:lvl4pPr marL="1436713" indent="0">
              <a:buNone/>
              <a:defRPr sz="1700" b="1"/>
            </a:lvl4pPr>
            <a:lvl5pPr marL="1915617" indent="0">
              <a:buNone/>
              <a:defRPr sz="1700" b="1"/>
            </a:lvl5pPr>
            <a:lvl6pPr marL="2394521" indent="0">
              <a:buNone/>
              <a:defRPr sz="1700" b="1"/>
            </a:lvl6pPr>
            <a:lvl7pPr marL="2873426" indent="0">
              <a:buNone/>
              <a:defRPr sz="1700" b="1"/>
            </a:lvl7pPr>
            <a:lvl8pPr marL="3352330" indent="0">
              <a:buNone/>
              <a:defRPr sz="1700" b="1"/>
            </a:lvl8pPr>
            <a:lvl9pPr marL="3831235" indent="0">
              <a:buNone/>
              <a:defRPr sz="17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189282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405434"/>
            <a:ext cx="4378589" cy="76944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5" indent="0">
              <a:buNone/>
              <a:defRPr sz="2100" b="1"/>
            </a:lvl2pPr>
            <a:lvl3pPr marL="957808" indent="0">
              <a:buNone/>
              <a:defRPr sz="1800" b="1"/>
            </a:lvl3pPr>
            <a:lvl4pPr marL="1436713" indent="0">
              <a:buNone/>
              <a:defRPr sz="1700" b="1"/>
            </a:lvl4pPr>
            <a:lvl5pPr marL="1915617" indent="0">
              <a:buNone/>
              <a:defRPr sz="1700" b="1"/>
            </a:lvl5pPr>
            <a:lvl6pPr marL="2394521" indent="0">
              <a:buNone/>
              <a:defRPr sz="1700" b="1"/>
            </a:lvl6pPr>
            <a:lvl7pPr marL="2873426" indent="0">
              <a:buNone/>
              <a:defRPr sz="1700" b="1"/>
            </a:lvl7pPr>
            <a:lvl8pPr marL="3352330" indent="0">
              <a:buNone/>
              <a:defRPr sz="1700" b="1"/>
            </a:lvl8pPr>
            <a:lvl9pPr marL="3831235" indent="0">
              <a:buNone/>
              <a:defRPr sz="17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189282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788772"/>
            <a:ext cx="3259005" cy="6463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253915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5" cy="435673"/>
          </a:xfrm>
        </p:spPr>
        <p:txBody>
          <a:bodyPr/>
          <a:lstStyle>
            <a:lvl1pPr marL="0" indent="0">
              <a:buNone/>
              <a:defRPr sz="1400"/>
            </a:lvl1pPr>
            <a:lvl2pPr marL="478905" indent="0">
              <a:buNone/>
              <a:defRPr sz="1300"/>
            </a:lvl2pPr>
            <a:lvl3pPr marL="957808" indent="0">
              <a:buNone/>
              <a:defRPr sz="1000"/>
            </a:lvl3pPr>
            <a:lvl4pPr marL="1436713" indent="0">
              <a:buNone/>
              <a:defRPr sz="900"/>
            </a:lvl4pPr>
            <a:lvl5pPr marL="1915617" indent="0">
              <a:buNone/>
              <a:defRPr sz="900"/>
            </a:lvl5pPr>
            <a:lvl6pPr marL="2394521" indent="0">
              <a:buNone/>
              <a:defRPr sz="900"/>
            </a:lvl6pPr>
            <a:lvl7pPr marL="2873426" indent="0">
              <a:buNone/>
              <a:defRPr sz="900"/>
            </a:lvl7pPr>
            <a:lvl8pPr marL="3352330" indent="0">
              <a:buNone/>
              <a:defRPr sz="900"/>
            </a:lvl8pPr>
            <a:lvl9pPr marL="3831235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5044173"/>
            <a:ext cx="5943600" cy="32316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523220"/>
          </a:xfrm>
        </p:spPr>
        <p:txBody>
          <a:bodyPr/>
          <a:lstStyle>
            <a:lvl1pPr marL="0" indent="0">
              <a:buNone/>
              <a:defRPr sz="3400"/>
            </a:lvl1pPr>
            <a:lvl2pPr marL="478905" indent="0">
              <a:buNone/>
              <a:defRPr sz="3000"/>
            </a:lvl2pPr>
            <a:lvl3pPr marL="957808" indent="0">
              <a:buNone/>
              <a:defRPr sz="2500"/>
            </a:lvl3pPr>
            <a:lvl4pPr marL="1436713" indent="0">
              <a:buNone/>
              <a:defRPr sz="2100"/>
            </a:lvl4pPr>
            <a:lvl5pPr marL="1915617" indent="0">
              <a:buNone/>
              <a:defRPr sz="2100"/>
            </a:lvl5pPr>
            <a:lvl6pPr marL="2394521" indent="0">
              <a:buNone/>
              <a:defRPr sz="2100"/>
            </a:lvl6pPr>
            <a:lvl7pPr marL="2873426" indent="0">
              <a:buNone/>
              <a:defRPr sz="2100"/>
            </a:lvl7pPr>
            <a:lvl8pPr marL="3352330" indent="0">
              <a:buNone/>
              <a:defRPr sz="2100"/>
            </a:lvl8pPr>
            <a:lvl9pPr marL="3831235" indent="0">
              <a:buNone/>
              <a:defRPr sz="21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217836"/>
          </a:xfrm>
        </p:spPr>
        <p:txBody>
          <a:bodyPr/>
          <a:lstStyle>
            <a:lvl1pPr marL="0" indent="0">
              <a:buNone/>
              <a:defRPr sz="1400"/>
            </a:lvl1pPr>
            <a:lvl2pPr marL="478905" indent="0">
              <a:buNone/>
              <a:defRPr sz="1300"/>
            </a:lvl2pPr>
            <a:lvl3pPr marL="957808" indent="0">
              <a:buNone/>
              <a:defRPr sz="1000"/>
            </a:lvl3pPr>
            <a:lvl4pPr marL="1436713" indent="0">
              <a:buNone/>
              <a:defRPr sz="900"/>
            </a:lvl4pPr>
            <a:lvl5pPr marL="1915617" indent="0">
              <a:buNone/>
              <a:defRPr sz="900"/>
            </a:lvl5pPr>
            <a:lvl6pPr marL="2394521" indent="0">
              <a:buNone/>
              <a:defRPr sz="900"/>
            </a:lvl6pPr>
            <a:lvl7pPr marL="2873426" indent="0">
              <a:buNone/>
              <a:defRPr sz="900"/>
            </a:lvl7pPr>
            <a:lvl8pPr marL="3352330" indent="0">
              <a:buNone/>
              <a:defRPr sz="900"/>
            </a:lvl8pPr>
            <a:lvl9pPr marL="3831235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5.xml"/><Relationship Id="rId26" Type="http://schemas.openxmlformats.org/officeDocument/2006/relationships/tags" Target="../tags/tag1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34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4.xml"/><Relationship Id="rId25" Type="http://schemas.openxmlformats.org/officeDocument/2006/relationships/tags" Target="../tags/tag12.xml"/><Relationship Id="rId33" Type="http://schemas.openxmlformats.org/officeDocument/2006/relationships/tags" Target="../tags/tag20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29" Type="http://schemas.openxmlformats.org/officeDocument/2006/relationships/tags" Target="../tags/tag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1.xml"/><Relationship Id="rId32" Type="http://schemas.openxmlformats.org/officeDocument/2006/relationships/tags" Target="../tags/tag19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28" Type="http://schemas.openxmlformats.org/officeDocument/2006/relationships/tags" Target="../tags/tag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31" Type="http://schemas.openxmlformats.org/officeDocument/2006/relationships/tags" Target="../tags/tag1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Relationship Id="rId22" Type="http://schemas.openxmlformats.org/officeDocument/2006/relationships/tags" Target="../tags/tag9.xml"/><Relationship Id="rId27" Type="http://schemas.openxmlformats.org/officeDocument/2006/relationships/tags" Target="../tags/tag14.xml"/><Relationship Id="rId30" Type="http://schemas.openxmlformats.org/officeDocument/2006/relationships/tags" Target="../tags/tag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2" y="2"/>
          <a:ext cx="175418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r:id="rId34" imgW="0" imgH="0" progId="">
                  <p:embed/>
                </p:oleObj>
              </mc:Choice>
              <mc:Fallback>
                <p:oleObj r:id="rId3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2"/>
                        <a:ext cx="175418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Rectangle 3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309564" y="846138"/>
            <a:ext cx="85078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309564" y="2584451"/>
            <a:ext cx="850781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grpSp>
        <p:nvGrpSpPr>
          <p:cNvPr id="6149" name="McK Slide Elements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309563" y="1412875"/>
            <a:ext cx="8512968" cy="5102225"/>
            <a:chOff x="176" y="872"/>
            <a:chExt cx="4852" cy="3150"/>
          </a:xfrm>
        </p:grpSpPr>
        <p:sp>
          <p:nvSpPr>
            <p:cNvPr id="6150" name="McK Measure" hidden="1"/>
            <p:cNvSpPr txBox="1">
              <a:spLocks noChangeArrowheads="1"/>
            </p:cNvSpPr>
            <p:nvPr userDrawn="1"/>
          </p:nvSpPr>
          <p:spPr bwMode="auto">
            <a:xfrm>
              <a:off x="176" y="872"/>
              <a:ext cx="4852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56146"/>
              <a:r>
                <a:rPr lang="de-DE" sz="1700" dirty="0"/>
                <a:t>Unit of measure</a:t>
              </a:r>
            </a:p>
          </p:txBody>
        </p:sp>
        <p:sp>
          <p:nvSpPr>
            <p:cNvPr id="6151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178" y="3813"/>
              <a:ext cx="4598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480568" indent="-480568" defTabSz="956146">
                <a:tabLst>
                  <a:tab pos="380796" algn="r"/>
                </a:tabLst>
              </a:pPr>
              <a:r>
                <a:rPr lang="de-DE" sz="1000" dirty="0">
                  <a:solidFill>
                    <a:srgbClr val="000000"/>
                  </a:solidFill>
                </a:rPr>
                <a:t>	</a:t>
              </a:r>
              <a:r>
                <a:rPr lang="de-DE" sz="1000" dirty="0"/>
                <a:t>*	Footnote</a:t>
              </a:r>
            </a:p>
            <a:p>
              <a:pPr marL="480568" indent="-480568" defTabSz="956146">
                <a:spcBef>
                  <a:spcPct val="20000"/>
                </a:spcBef>
                <a:tabLst>
                  <a:tab pos="380796" algn="r"/>
                </a:tabLst>
              </a:pPr>
              <a:r>
                <a:rPr lang="de-DE" sz="1000" dirty="0"/>
                <a:t>	Quelle:	Source</a:t>
              </a:r>
            </a:p>
          </p:txBody>
        </p:sp>
      </p:grpSp>
      <p:sp>
        <p:nvSpPr>
          <p:cNvPr id="6152" name="Working Draft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 rot="5400000">
            <a:off x="8821983" y="2755221"/>
            <a:ext cx="2014975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763"/>
            <a:r>
              <a:rPr lang="de-DE" sz="700" dirty="0"/>
              <a:t>Working Draft - Last Modified 14.02.2008 13:36:04</a:t>
            </a:r>
          </a:p>
        </p:txBody>
      </p:sp>
      <p:sp>
        <p:nvSpPr>
          <p:cNvPr id="6153" name="Printed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5400000">
            <a:off x="9262810" y="4294302"/>
            <a:ext cx="113332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763"/>
            <a:r>
              <a:rPr lang="de-DE" sz="700" dirty="0"/>
              <a:t>Printed 13.02.2008 09:35:23</a:t>
            </a:r>
          </a:p>
        </p:txBody>
      </p:sp>
      <p:sp>
        <p:nvSpPr>
          <p:cNvPr id="6154" name="McK Large Footnote" hidden="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09564" y="5560993"/>
            <a:ext cx="85078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480568" indent="-480568" defTabSz="956146">
              <a:tabLst>
                <a:tab pos="380796" algn="r"/>
              </a:tabLst>
            </a:pPr>
            <a:r>
              <a:rPr lang="de-DE" sz="1000" dirty="0">
                <a:solidFill>
                  <a:srgbClr val="000000"/>
                </a:solidFill>
              </a:rPr>
              <a:t>	</a:t>
            </a:r>
            <a:r>
              <a:rPr lang="de-DE" sz="1000" dirty="0"/>
              <a:t>1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2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3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4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5	Footnote</a:t>
            </a:r>
          </a:p>
          <a:p>
            <a:pPr marL="480568" indent="-480568" defTabSz="956146">
              <a:spcBef>
                <a:spcPct val="20000"/>
              </a:spcBef>
              <a:tabLst>
                <a:tab pos="380796" algn="r"/>
              </a:tabLst>
            </a:pPr>
            <a:r>
              <a:rPr lang="de-DE" sz="1000" dirty="0"/>
              <a:t>	Quelle:	Source</a:t>
            </a:r>
          </a:p>
        </p:txBody>
      </p:sp>
      <p:grpSp>
        <p:nvGrpSpPr>
          <p:cNvPr id="6155" name="McK Sticker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8095093" y="1185874"/>
            <a:ext cx="727439" cy="198658"/>
            <a:chOff x="1325" y="2182"/>
            <a:chExt cx="415" cy="123"/>
          </a:xfrm>
        </p:grpSpPr>
        <p:sp>
          <p:nvSpPr>
            <p:cNvPr id="6156" name="AutoShape 12" hidden="1"/>
            <p:cNvSpPr>
              <a:spLocks noChangeArrowheads="1"/>
            </p:cNvSpPr>
            <p:nvPr userDrawn="1"/>
          </p:nvSpPr>
          <p:spPr bwMode="auto">
            <a:xfrm>
              <a:off x="1325" y="2182"/>
              <a:ext cx="415" cy="123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r" defTabSz="977763"/>
              <a:r>
                <a:rPr lang="de-DE" sz="1300" dirty="0"/>
                <a:t>STICKER</a:t>
              </a:r>
            </a:p>
          </p:txBody>
        </p:sp>
        <p:cxnSp>
          <p:nvCxnSpPr>
            <p:cNvPr id="6157" name="AutoShape 13" hidden="1"/>
            <p:cNvCxnSpPr>
              <a:cxnSpLocks noChangeShapeType="1"/>
              <a:stCxn id="6156" idx="2"/>
              <a:endCxn id="6156" idx="0"/>
            </p:cNvCxnSpPr>
            <p:nvPr userDrawn="1"/>
          </p:nvCxnSpPr>
          <p:spPr bwMode="auto">
            <a:xfrm>
              <a:off x="1325" y="2182"/>
              <a:ext cx="41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6158" name="AutoShape 14" hidden="1"/>
            <p:cNvCxnSpPr>
              <a:cxnSpLocks noChangeShapeType="1"/>
              <a:stCxn id="6156" idx="4"/>
              <a:endCxn id="6156" idx="6"/>
            </p:cNvCxnSpPr>
            <p:nvPr userDrawn="1"/>
          </p:nvCxnSpPr>
          <p:spPr bwMode="auto">
            <a:xfrm>
              <a:off x="1325" y="2305"/>
              <a:ext cx="41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grpSp>
        <p:nvGrpSpPr>
          <p:cNvPr id="6159" name="McK Legend Boxe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28253" y="1176339"/>
            <a:ext cx="894293" cy="955936"/>
            <a:chOff x="4993" y="556"/>
            <a:chExt cx="510" cy="590"/>
          </a:xfrm>
        </p:grpSpPr>
        <p:sp>
          <p:nvSpPr>
            <p:cNvPr id="6160" name="Rectangle 16" hidden="1"/>
            <p:cNvSpPr>
              <a:spLocks noChangeArrowheads="1"/>
            </p:cNvSpPr>
            <p:nvPr/>
          </p:nvSpPr>
          <p:spPr bwMode="gray">
            <a:xfrm>
              <a:off x="5185" y="556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1" name="Rectangle 17" hidden="1"/>
            <p:cNvSpPr>
              <a:spLocks noChangeArrowheads="1"/>
            </p:cNvSpPr>
            <p:nvPr/>
          </p:nvSpPr>
          <p:spPr bwMode="gray">
            <a:xfrm>
              <a:off x="5185" y="712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2" name="Rectangle 18" hidden="1"/>
            <p:cNvSpPr>
              <a:spLocks noChangeArrowheads="1"/>
            </p:cNvSpPr>
            <p:nvPr/>
          </p:nvSpPr>
          <p:spPr bwMode="gray">
            <a:xfrm>
              <a:off x="5185" y="867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3" name="Rectangle 19" hidden="1"/>
            <p:cNvSpPr>
              <a:spLocks noChangeArrowheads="1"/>
            </p:cNvSpPr>
            <p:nvPr/>
          </p:nvSpPr>
          <p:spPr bwMode="gray">
            <a:xfrm>
              <a:off x="5185" y="1023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4" name="LegendRectangle1" hidden="1"/>
            <p:cNvSpPr>
              <a:spLocks noChangeArrowheads="1"/>
            </p:cNvSpPr>
            <p:nvPr userDrawn="1"/>
          </p:nvSpPr>
          <p:spPr bwMode="auto">
            <a:xfrm>
              <a:off x="4993" y="563"/>
              <a:ext cx="135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5" name="LegendRectangle2" hidden="1"/>
            <p:cNvSpPr>
              <a:spLocks noChangeArrowheads="1"/>
            </p:cNvSpPr>
            <p:nvPr userDrawn="1"/>
          </p:nvSpPr>
          <p:spPr bwMode="auto">
            <a:xfrm>
              <a:off x="4993" y="719"/>
              <a:ext cx="135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6" name="LegendRectangle3" hidden="1"/>
            <p:cNvSpPr>
              <a:spLocks noChangeArrowheads="1"/>
            </p:cNvSpPr>
            <p:nvPr userDrawn="1"/>
          </p:nvSpPr>
          <p:spPr bwMode="auto">
            <a:xfrm>
              <a:off x="4993" y="874"/>
              <a:ext cx="135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7" name="LegendRectangle4" hidden="1"/>
            <p:cNvSpPr>
              <a:spLocks noChangeArrowheads="1"/>
            </p:cNvSpPr>
            <p:nvPr userDrawn="1"/>
          </p:nvSpPr>
          <p:spPr bwMode="auto">
            <a:xfrm>
              <a:off x="4993" y="1030"/>
              <a:ext cx="135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</p:grpSp>
      <p:grpSp>
        <p:nvGrpSpPr>
          <p:cNvPr id="6168" name="McK Legend Moons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971237" y="1176339"/>
            <a:ext cx="851297" cy="704754"/>
            <a:chOff x="4997" y="169"/>
            <a:chExt cx="507" cy="453"/>
          </a:xfrm>
        </p:grpSpPr>
        <p:grpSp>
          <p:nvGrpSpPr>
            <p:cNvPr id="6169" name="Group 25" hidden="1"/>
            <p:cNvGrpSpPr>
              <a:grpSpLocks noChangeAspect="1"/>
            </p:cNvGrpSpPr>
            <p:nvPr userDrawn="1">
              <p:custDataLst>
                <p:tags r:id="rId25"/>
              </p:custDataLst>
            </p:nvPr>
          </p:nvGrpSpPr>
          <p:grpSpPr bwMode="auto">
            <a:xfrm>
              <a:off x="4997" y="178"/>
              <a:ext cx="116" cy="116"/>
              <a:chOff x="4997" y="178"/>
              <a:chExt cx="116" cy="116"/>
            </a:xfrm>
          </p:grpSpPr>
          <p:sp>
            <p:nvSpPr>
              <p:cNvPr id="6170" name="Oval 26" hidden="1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997" y="178"/>
                <a:ext cx="116" cy="11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71" name="Oval 27" hidden="1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997" y="178"/>
                <a:ext cx="116" cy="11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  <p:grpSp>
          <p:nvGrpSpPr>
            <p:cNvPr id="6172" name="Group 28" hidden="1"/>
            <p:cNvGrpSpPr>
              <a:grpSpLocks/>
            </p:cNvGrpSpPr>
            <p:nvPr userDrawn="1">
              <p:custDataLst>
                <p:tags r:id="rId26"/>
              </p:custDataLst>
            </p:nvPr>
          </p:nvGrpSpPr>
          <p:grpSpPr bwMode="auto">
            <a:xfrm>
              <a:off x="4997" y="339"/>
              <a:ext cx="116" cy="116"/>
              <a:chOff x="1104" y="1908"/>
              <a:chExt cx="204" cy="204"/>
            </a:xfrm>
          </p:grpSpPr>
          <p:sp>
            <p:nvSpPr>
              <p:cNvPr id="6173" name="Oval 29" hidden="1"/>
              <p:cNvSpPr>
                <a:spLocks noChangeAspect="1" noChangeArrowheads="1"/>
              </p:cNvSpPr>
              <p:nvPr>
                <p:custDataLst>
                  <p:tags r:id="rId30"/>
                </p:custDataLst>
              </p:nvPr>
            </p:nvSpPr>
            <p:spPr bwMode="gray">
              <a:xfrm>
                <a:off x="1104" y="1908"/>
                <a:ext cx="204" cy="20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74" name="Arc 30" hidden="1"/>
              <p:cNvSpPr>
                <a:spLocks noChangeAspect="1"/>
              </p:cNvSpPr>
              <p:nvPr>
                <p:custDataLst>
                  <p:tags r:id="rId31"/>
                </p:custDataLst>
              </p:nvPr>
            </p:nvSpPr>
            <p:spPr bwMode="gray">
              <a:xfrm>
                <a:off x="1207" y="1908"/>
                <a:ext cx="101" cy="2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  <p:sp>
          <p:nvSpPr>
            <p:cNvPr id="6175" name="Rectangle 31" hidden="1"/>
            <p:cNvSpPr>
              <a:spLocks noChangeArrowheads="1"/>
            </p:cNvSpPr>
            <p:nvPr userDrawn="1"/>
          </p:nvSpPr>
          <p:spPr bwMode="gray">
            <a:xfrm>
              <a:off x="5172" y="169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76" name="Rectangle 32" hidden="1"/>
            <p:cNvSpPr>
              <a:spLocks noChangeArrowheads="1"/>
            </p:cNvSpPr>
            <p:nvPr userDrawn="1"/>
          </p:nvSpPr>
          <p:spPr bwMode="gray">
            <a:xfrm>
              <a:off x="5172" y="332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77" name="Rectangle 33" hidden="1"/>
            <p:cNvSpPr>
              <a:spLocks noChangeArrowheads="1"/>
            </p:cNvSpPr>
            <p:nvPr userDrawn="1"/>
          </p:nvSpPr>
          <p:spPr bwMode="gray">
            <a:xfrm>
              <a:off x="5172" y="493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grpSp>
          <p:nvGrpSpPr>
            <p:cNvPr id="6178" name="Group 34" hidden="1"/>
            <p:cNvGrpSpPr>
              <a:grpSpLocks noChangeAspect="1"/>
            </p:cNvGrpSpPr>
            <p:nvPr userDrawn="1">
              <p:custDataLst>
                <p:tags r:id="rId27"/>
              </p:custDataLst>
            </p:nvPr>
          </p:nvGrpSpPr>
          <p:grpSpPr bwMode="auto">
            <a:xfrm>
              <a:off x="4997" y="502"/>
              <a:ext cx="117" cy="117"/>
              <a:chOff x="4997" y="502"/>
              <a:chExt cx="117" cy="117"/>
            </a:xfrm>
          </p:grpSpPr>
          <p:sp>
            <p:nvSpPr>
              <p:cNvPr id="6179" name="Oval 35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997" y="502"/>
                <a:ext cx="116" cy="11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80" name="Arc 36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4998" y="503"/>
                <a:ext cx="116" cy="11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6181" name="McK Legend Lin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809566" y="1176337"/>
            <a:ext cx="1012955" cy="956979"/>
            <a:chOff x="4902" y="1143"/>
            <a:chExt cx="601" cy="615"/>
          </a:xfrm>
        </p:grpSpPr>
        <p:sp>
          <p:nvSpPr>
            <p:cNvPr id="6182" name="Rectangle 38" hidden="1"/>
            <p:cNvSpPr>
              <a:spLocks noChangeArrowheads="1"/>
            </p:cNvSpPr>
            <p:nvPr userDrawn="1"/>
          </p:nvSpPr>
          <p:spPr bwMode="gray">
            <a:xfrm>
              <a:off x="5172" y="1143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3" name="Rectangle 39" hidden="1"/>
            <p:cNvSpPr>
              <a:spLocks noChangeArrowheads="1"/>
            </p:cNvSpPr>
            <p:nvPr userDrawn="1"/>
          </p:nvSpPr>
          <p:spPr bwMode="gray">
            <a:xfrm>
              <a:off x="5172" y="1305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4" name="Rectangle 40" hidden="1"/>
            <p:cNvSpPr>
              <a:spLocks noChangeArrowheads="1"/>
            </p:cNvSpPr>
            <p:nvPr userDrawn="1"/>
          </p:nvSpPr>
          <p:spPr bwMode="gray">
            <a:xfrm>
              <a:off x="5172" y="1467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5" name="Line 41" hidden="1"/>
            <p:cNvSpPr>
              <a:spLocks noChangeShapeType="1"/>
            </p:cNvSpPr>
            <p:nvPr userDrawn="1"/>
          </p:nvSpPr>
          <p:spPr bwMode="gray">
            <a:xfrm>
              <a:off x="4902" y="1210"/>
              <a:ext cx="21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6" name="Line 42" hidden="1"/>
            <p:cNvSpPr>
              <a:spLocks noChangeShapeType="1"/>
            </p:cNvSpPr>
            <p:nvPr userDrawn="1"/>
          </p:nvSpPr>
          <p:spPr bwMode="gray">
            <a:xfrm>
              <a:off x="4902" y="1372"/>
              <a:ext cx="21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7" name="Line 43" hidden="1"/>
            <p:cNvSpPr>
              <a:spLocks noChangeShapeType="1"/>
            </p:cNvSpPr>
            <p:nvPr userDrawn="1"/>
          </p:nvSpPr>
          <p:spPr bwMode="gray">
            <a:xfrm>
              <a:off x="4902" y="1534"/>
              <a:ext cx="21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8" name="Rectangle 44" hidden="1"/>
            <p:cNvSpPr>
              <a:spLocks noChangeArrowheads="1"/>
            </p:cNvSpPr>
            <p:nvPr userDrawn="1"/>
          </p:nvSpPr>
          <p:spPr bwMode="gray">
            <a:xfrm>
              <a:off x="5172" y="1629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9" name="Line 45" hidden="1"/>
            <p:cNvSpPr>
              <a:spLocks noChangeShapeType="1"/>
            </p:cNvSpPr>
            <p:nvPr userDrawn="1"/>
          </p:nvSpPr>
          <p:spPr bwMode="gray">
            <a:xfrm>
              <a:off x="4902" y="1696"/>
              <a:ext cx="21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78905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57808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436713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915617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956146" rtl="0" fontAlgn="base">
        <a:spcBef>
          <a:spcPct val="0"/>
        </a:spcBef>
        <a:spcAft>
          <a:spcPct val="0"/>
        </a:spcAft>
        <a:buSzPct val="12000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54646" indent="-15298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2pPr>
      <a:lvl3pPr marL="315944" indent="-159635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3pPr>
      <a:lvl4pPr marL="462275" indent="-144670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4pPr>
      <a:lvl5pPr marL="621910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5pPr>
      <a:lvl6pPr marL="1100815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6pPr>
      <a:lvl7pPr marL="1579719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7pPr>
      <a:lvl8pPr marL="2058623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8pPr>
      <a:lvl9pPr marL="2537528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5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08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13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17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21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26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30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35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0"/>
            <a:ext cx="9906000" cy="4766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560512" y="908720"/>
            <a:ext cx="4248472" cy="540404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DE" sz="1800" dirty="0" smtClean="0">
                <a:solidFill>
                  <a:schemeClr val="tx1"/>
                </a:solidFill>
              </a:rPr>
              <a:t>Kundenkontaktdichte –  eine enge                                    </a:t>
            </a:r>
            <a:r>
              <a:rPr lang="de-DE" sz="1600" dirty="0" smtClean="0">
                <a:solidFill>
                  <a:schemeClr val="tx1"/>
                </a:solidFill>
              </a:rPr>
              <a:t>Begleitung zur Unterstützung der Kunden.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44488" y="6672256"/>
            <a:ext cx="2830127" cy="258569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900" dirty="0" smtClean="0"/>
              <a:t>© Jobcenter Oberspreewald-Lausitz</a:t>
            </a:r>
            <a:endParaRPr lang="de-DE" sz="900" dirty="0"/>
          </a:p>
        </p:txBody>
      </p:sp>
      <p:sp>
        <p:nvSpPr>
          <p:cNvPr id="7" name="Textfeld 6"/>
          <p:cNvSpPr txBox="1"/>
          <p:nvPr/>
        </p:nvSpPr>
        <p:spPr>
          <a:xfrm>
            <a:off x="488504" y="177281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EEB500"/>
                </a:solidFill>
              </a:rPr>
              <a:t>Notizen</a:t>
            </a:r>
            <a:endParaRPr lang="de-DE" sz="2800" b="1" dirty="0">
              <a:solidFill>
                <a:srgbClr val="EEB500"/>
              </a:solidFill>
            </a:endParaRPr>
          </a:p>
        </p:txBody>
      </p:sp>
      <p:pic>
        <p:nvPicPr>
          <p:cNvPr id="8" name="Picture 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4611191"/>
            <a:ext cx="2520280" cy="198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t="4652" b="3865"/>
          <a:stretch>
            <a:fillRect/>
          </a:stretch>
        </p:blipFill>
        <p:spPr bwMode="auto">
          <a:xfrm>
            <a:off x="8337376" y="1412776"/>
            <a:ext cx="5961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881563" y="827088"/>
            <a:ext cx="4876800" cy="5999162"/>
            <a:chOff x="3075" y="521"/>
            <a:chExt cx="3072" cy="3779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75" y="521"/>
              <a:ext cx="2676" cy="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075" y="521"/>
              <a:ext cx="3072" cy="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188" y="630"/>
              <a:ext cx="1068" cy="153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5251" y="630"/>
              <a:ext cx="896" cy="1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3169" y="778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4188" y="778"/>
              <a:ext cx="1068" cy="267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5251" y="778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169" y="1040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4188" y="1040"/>
              <a:ext cx="1068" cy="267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5251" y="1040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3169" y="1303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4188" y="1303"/>
              <a:ext cx="1068" cy="267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5251" y="1303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3169" y="1565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4188" y="1565"/>
              <a:ext cx="1068" cy="786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de-DE" sz="900" dirty="0" smtClean="0"/>
                <a:t>Das </a:t>
              </a:r>
              <a:r>
                <a:rPr lang="de-DE" sz="900" b="1" dirty="0" smtClean="0"/>
                <a:t>erste Folgegespräch </a:t>
              </a:r>
              <a:r>
                <a:rPr lang="de-DE" sz="900" dirty="0" smtClean="0"/>
                <a:t>im Anschluss an das Erstgespräch, hat spätestens </a:t>
              </a:r>
              <a:r>
                <a:rPr lang="de-DE" sz="900" b="1" dirty="0" smtClean="0"/>
                <a:t>4 Wochen </a:t>
              </a:r>
              <a:r>
                <a:rPr lang="de-DE" sz="900" dirty="0" smtClean="0"/>
                <a:t>nach dem Termin zu erfolgen. Einladung </a:t>
              </a:r>
              <a:r>
                <a:rPr lang="de-DE" sz="900" dirty="0"/>
                <a:t>und Termin sind sofort zu </a:t>
              </a:r>
              <a:r>
                <a:rPr lang="de-DE" sz="900" dirty="0" smtClean="0"/>
                <a:t>übergeben</a:t>
              </a:r>
              <a:r>
                <a:rPr lang="de-DE" sz="900" dirty="0"/>
                <a:t>.</a:t>
              </a:r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5251" y="1565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3169" y="1827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5251" y="1827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3169" y="2089"/>
              <a:ext cx="1024" cy="267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5251" y="2089"/>
              <a:ext cx="896" cy="2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3169" y="2351"/>
              <a:ext cx="1024" cy="401"/>
            </a:xfrm>
            <a:prstGeom prst="rect">
              <a:avLst/>
            </a:prstGeom>
            <a:solidFill>
              <a:srgbClr val="FFC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4188" y="2351"/>
              <a:ext cx="1068" cy="40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5251" y="2351"/>
              <a:ext cx="896" cy="4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3169" y="2747"/>
              <a:ext cx="1024" cy="549"/>
            </a:xfrm>
            <a:prstGeom prst="rect">
              <a:avLst/>
            </a:prstGeom>
            <a:solidFill>
              <a:srgbClr val="FFC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4236" y="2752"/>
              <a:ext cx="1068" cy="549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5251" y="2747"/>
              <a:ext cx="896" cy="5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3169" y="3291"/>
              <a:ext cx="1024" cy="381"/>
            </a:xfrm>
            <a:prstGeom prst="rect">
              <a:avLst/>
            </a:prstGeom>
            <a:solidFill>
              <a:srgbClr val="FFC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4188" y="3291"/>
              <a:ext cx="1068" cy="38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5251" y="3291"/>
              <a:ext cx="896" cy="3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3075" y="3667"/>
              <a:ext cx="3072" cy="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5652" y="3751"/>
              <a:ext cx="495" cy="1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5652" y="3919"/>
              <a:ext cx="495" cy="1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3075" y="4072"/>
              <a:ext cx="3072" cy="2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3189" y="664"/>
              <a:ext cx="7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Profillagen/ Kunden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4473" y="664"/>
              <a:ext cx="62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Neukunden - MDS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3189" y="867"/>
              <a:ext cx="470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Marktprofil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3189" y="1129"/>
              <a:ext cx="73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Aktivierungsprofil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3189" y="1392"/>
              <a:ext cx="509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Förderprofil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4"/>
            <p:cNvSpPr>
              <a:spLocks noChangeArrowheads="1"/>
            </p:cNvSpPr>
            <p:nvPr/>
          </p:nvSpPr>
          <p:spPr bwMode="auto">
            <a:xfrm>
              <a:off x="3189" y="1654"/>
              <a:ext cx="77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Entwicklungsprofil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5"/>
            <p:cNvSpPr>
              <a:spLocks noChangeArrowheads="1"/>
            </p:cNvSpPr>
            <p:nvPr/>
          </p:nvSpPr>
          <p:spPr bwMode="auto">
            <a:xfrm>
              <a:off x="3189" y="1916"/>
              <a:ext cx="82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Stabilisierungsprofil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46"/>
            <p:cNvSpPr>
              <a:spLocks noChangeArrowheads="1"/>
            </p:cNvSpPr>
            <p:nvPr/>
          </p:nvSpPr>
          <p:spPr bwMode="auto">
            <a:xfrm>
              <a:off x="3189" y="2178"/>
              <a:ext cx="83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Unterstützungsprofil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47"/>
            <p:cNvSpPr>
              <a:spLocks noChangeArrowheads="1"/>
            </p:cNvSpPr>
            <p:nvPr/>
          </p:nvSpPr>
          <p:spPr bwMode="auto">
            <a:xfrm>
              <a:off x="3189" y="2401"/>
              <a:ext cx="490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Profillage Z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48"/>
            <p:cNvSpPr>
              <a:spLocks noChangeArrowheads="1"/>
            </p:cNvSpPr>
            <p:nvPr/>
          </p:nvSpPr>
          <p:spPr bwMode="auto">
            <a:xfrm>
              <a:off x="3189" y="2504"/>
              <a:ext cx="59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49"/>
            <p:cNvSpPr>
              <a:spLocks noChangeArrowheads="1"/>
            </p:cNvSpPr>
            <p:nvPr/>
          </p:nvSpPr>
          <p:spPr bwMode="auto">
            <a:xfrm>
              <a:off x="3209" y="2509"/>
              <a:ext cx="1024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(keine Einbeziehung in4PM)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50"/>
            <p:cNvSpPr>
              <a:spLocks noChangeArrowheads="1"/>
            </p:cNvSpPr>
            <p:nvPr/>
          </p:nvSpPr>
          <p:spPr bwMode="auto">
            <a:xfrm>
              <a:off x="3189" y="2613"/>
              <a:ext cx="35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1"/>
            <p:cNvSpPr>
              <a:spLocks noChangeArrowheads="1"/>
            </p:cNvSpPr>
            <p:nvPr/>
          </p:nvSpPr>
          <p:spPr bwMode="auto">
            <a:xfrm>
              <a:off x="3189" y="2974"/>
              <a:ext cx="490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Profillage I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2"/>
            <p:cNvSpPr>
              <a:spLocks noChangeArrowheads="1"/>
            </p:cNvSpPr>
            <p:nvPr/>
          </p:nvSpPr>
          <p:spPr bwMode="auto">
            <a:xfrm>
              <a:off x="3189" y="3385"/>
              <a:ext cx="594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Besonderheit: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3"/>
            <p:cNvSpPr>
              <a:spLocks noChangeArrowheads="1"/>
            </p:cNvSpPr>
            <p:nvPr/>
          </p:nvSpPr>
          <p:spPr bwMode="auto">
            <a:xfrm>
              <a:off x="3189" y="3489"/>
              <a:ext cx="960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Integrierte Selbständige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4"/>
            <p:cNvSpPr>
              <a:spLocks noChangeArrowheads="1"/>
            </p:cNvSpPr>
            <p:nvPr/>
          </p:nvSpPr>
          <p:spPr bwMode="auto">
            <a:xfrm>
              <a:off x="4678" y="3419"/>
              <a:ext cx="124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iner Hand ITC" pitchFamily="66" charset="0"/>
                  <a:cs typeface="Arial" pitchFamily="34" charset="0"/>
                </a:rPr>
                <a:t>—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55"/>
            <p:cNvSpPr>
              <a:spLocks noChangeArrowheads="1"/>
            </p:cNvSpPr>
            <p:nvPr/>
          </p:nvSpPr>
          <p:spPr bwMode="auto">
            <a:xfrm>
              <a:off x="4472" y="2584"/>
              <a:ext cx="500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Erstgespräch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56"/>
            <p:cNvSpPr>
              <a:spLocks noChangeArrowheads="1"/>
            </p:cNvSpPr>
            <p:nvPr/>
          </p:nvSpPr>
          <p:spPr bwMode="auto">
            <a:xfrm>
              <a:off x="4302" y="268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4291" y="2781"/>
              <a:ext cx="80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spätestens 15 AT nach </a:t>
              </a:r>
              <a:endPara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58"/>
            <p:cNvSpPr>
              <a:spLocks noChangeArrowheads="1"/>
            </p:cNvSpPr>
            <p:nvPr/>
          </p:nvSpPr>
          <p:spPr bwMode="auto">
            <a:xfrm>
              <a:off x="4555" y="2895"/>
              <a:ext cx="31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Meldung </a:t>
              </a:r>
              <a:endPara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59"/>
            <p:cNvSpPr>
              <a:spLocks noChangeArrowheads="1"/>
            </p:cNvSpPr>
            <p:nvPr/>
          </p:nvSpPr>
          <p:spPr bwMode="auto">
            <a:xfrm>
              <a:off x="4232" y="3021"/>
              <a:ext cx="9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ist die Profillage einzutragen</a:t>
              </a:r>
              <a:endPara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60"/>
            <p:cNvSpPr>
              <a:spLocks noChangeArrowheads="1"/>
            </p:cNvSpPr>
            <p:nvPr/>
          </p:nvSpPr>
          <p:spPr bwMode="auto">
            <a:xfrm>
              <a:off x="4203" y="3988"/>
              <a:ext cx="40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61"/>
            <p:cNvSpPr>
              <a:spLocks noChangeArrowheads="1"/>
            </p:cNvSpPr>
            <p:nvPr/>
          </p:nvSpPr>
          <p:spPr bwMode="auto">
            <a:xfrm rot="5400000">
              <a:off x="4537" y="2185"/>
              <a:ext cx="1998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Bei jedem Erstgespräch und zu jedem Folgekontakt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62"/>
            <p:cNvSpPr>
              <a:spLocks noChangeArrowheads="1"/>
            </p:cNvSpPr>
            <p:nvPr/>
          </p:nvSpPr>
          <p:spPr bwMode="auto">
            <a:xfrm rot="5400000">
              <a:off x="4702" y="2168"/>
              <a:ext cx="1469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(spätenstens jedoch nach 6 Monaten)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63"/>
            <p:cNvSpPr>
              <a:spLocks noChangeArrowheads="1"/>
            </p:cNvSpPr>
            <p:nvPr/>
          </p:nvSpPr>
          <p:spPr bwMode="auto">
            <a:xfrm rot="5400000">
              <a:off x="4326" y="2173"/>
              <a:ext cx="202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ist die Profillage zu überprüfen und ggf. anzupassen.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64"/>
            <p:cNvSpPr>
              <a:spLocks noChangeArrowheads="1"/>
            </p:cNvSpPr>
            <p:nvPr/>
          </p:nvSpPr>
          <p:spPr bwMode="auto">
            <a:xfrm>
              <a:off x="4485" y="1027"/>
              <a:ext cx="51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Erstgespräch</a:t>
              </a:r>
              <a:endParaRPr kumimoji="0" lang="de-DE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65"/>
            <p:cNvSpPr>
              <a:spLocks noChangeArrowheads="1"/>
            </p:cNvSpPr>
            <p:nvPr/>
          </p:nvSpPr>
          <p:spPr bwMode="auto">
            <a:xfrm>
              <a:off x="4425" y="1185"/>
              <a:ext cx="59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innerhalb </a:t>
              </a: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 AT </a:t>
              </a:r>
              <a:endParaRPr kumimoji="0" lang="de-DE" alt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66"/>
            <p:cNvSpPr>
              <a:spLocks noChangeArrowheads="1"/>
            </p:cNvSpPr>
            <p:nvPr/>
          </p:nvSpPr>
          <p:spPr bwMode="auto">
            <a:xfrm>
              <a:off x="4569" y="216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67"/>
            <p:cNvSpPr>
              <a:spLocks noChangeArrowheads="1"/>
            </p:cNvSpPr>
            <p:nvPr/>
          </p:nvSpPr>
          <p:spPr bwMode="auto">
            <a:xfrm>
              <a:off x="4400" y="1307"/>
              <a:ext cx="64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ab Antragstellung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68"/>
            <p:cNvSpPr>
              <a:spLocks noChangeArrowheads="1"/>
            </p:cNvSpPr>
            <p:nvPr/>
          </p:nvSpPr>
          <p:spPr bwMode="auto">
            <a:xfrm>
              <a:off x="3164" y="625"/>
              <a:ext cx="10" cy="304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Rectangle 69"/>
            <p:cNvSpPr>
              <a:spLocks noChangeArrowheads="1"/>
            </p:cNvSpPr>
            <p:nvPr/>
          </p:nvSpPr>
          <p:spPr bwMode="auto">
            <a:xfrm>
              <a:off x="5647" y="635"/>
              <a:ext cx="10" cy="30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Rectangle 70"/>
            <p:cNvSpPr>
              <a:spLocks noChangeArrowheads="1"/>
            </p:cNvSpPr>
            <p:nvPr/>
          </p:nvSpPr>
          <p:spPr bwMode="auto">
            <a:xfrm>
              <a:off x="3164" y="3711"/>
              <a:ext cx="10" cy="39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4183" y="635"/>
              <a:ext cx="10" cy="30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Rectangle 72"/>
            <p:cNvSpPr>
              <a:spLocks noChangeArrowheads="1"/>
            </p:cNvSpPr>
            <p:nvPr/>
          </p:nvSpPr>
          <p:spPr bwMode="auto">
            <a:xfrm>
              <a:off x="5246" y="635"/>
              <a:ext cx="10" cy="30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Rectangle 73"/>
            <p:cNvSpPr>
              <a:spLocks noChangeArrowheads="1"/>
            </p:cNvSpPr>
            <p:nvPr/>
          </p:nvSpPr>
          <p:spPr bwMode="auto">
            <a:xfrm>
              <a:off x="5647" y="3721"/>
              <a:ext cx="10" cy="38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Rectangle 74"/>
            <p:cNvSpPr>
              <a:spLocks noChangeArrowheads="1"/>
            </p:cNvSpPr>
            <p:nvPr/>
          </p:nvSpPr>
          <p:spPr bwMode="auto">
            <a:xfrm>
              <a:off x="3174" y="625"/>
              <a:ext cx="2483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Rectangle 75"/>
            <p:cNvSpPr>
              <a:spLocks noChangeArrowheads="1"/>
            </p:cNvSpPr>
            <p:nvPr/>
          </p:nvSpPr>
          <p:spPr bwMode="auto">
            <a:xfrm>
              <a:off x="3174" y="773"/>
              <a:ext cx="208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Rectangle 76"/>
            <p:cNvSpPr>
              <a:spLocks noChangeArrowheads="1"/>
            </p:cNvSpPr>
            <p:nvPr/>
          </p:nvSpPr>
          <p:spPr bwMode="auto">
            <a:xfrm>
              <a:off x="3174" y="1035"/>
              <a:ext cx="101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Rectangle 77"/>
            <p:cNvSpPr>
              <a:spLocks noChangeArrowheads="1"/>
            </p:cNvSpPr>
            <p:nvPr/>
          </p:nvSpPr>
          <p:spPr bwMode="auto">
            <a:xfrm>
              <a:off x="3174" y="1298"/>
              <a:ext cx="1019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Rectangle 78"/>
            <p:cNvSpPr>
              <a:spLocks noChangeArrowheads="1"/>
            </p:cNvSpPr>
            <p:nvPr/>
          </p:nvSpPr>
          <p:spPr bwMode="auto">
            <a:xfrm>
              <a:off x="3174" y="1560"/>
              <a:ext cx="101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Rectangle 79"/>
            <p:cNvSpPr>
              <a:spLocks noChangeArrowheads="1"/>
            </p:cNvSpPr>
            <p:nvPr/>
          </p:nvSpPr>
          <p:spPr bwMode="auto">
            <a:xfrm>
              <a:off x="3174" y="1822"/>
              <a:ext cx="101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Rectangle 80"/>
            <p:cNvSpPr>
              <a:spLocks noChangeArrowheads="1"/>
            </p:cNvSpPr>
            <p:nvPr/>
          </p:nvSpPr>
          <p:spPr bwMode="auto">
            <a:xfrm>
              <a:off x="3174" y="2084"/>
              <a:ext cx="101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Rectangle 81"/>
            <p:cNvSpPr>
              <a:spLocks noChangeArrowheads="1"/>
            </p:cNvSpPr>
            <p:nvPr/>
          </p:nvSpPr>
          <p:spPr bwMode="auto">
            <a:xfrm>
              <a:off x="3174" y="2346"/>
              <a:ext cx="208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Rectangle 82"/>
            <p:cNvSpPr>
              <a:spLocks noChangeArrowheads="1"/>
            </p:cNvSpPr>
            <p:nvPr/>
          </p:nvSpPr>
          <p:spPr bwMode="auto">
            <a:xfrm>
              <a:off x="3174" y="2742"/>
              <a:ext cx="101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3174" y="3286"/>
              <a:ext cx="208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Rectangle 84"/>
            <p:cNvSpPr>
              <a:spLocks noChangeArrowheads="1"/>
            </p:cNvSpPr>
            <p:nvPr/>
          </p:nvSpPr>
          <p:spPr bwMode="auto">
            <a:xfrm>
              <a:off x="3174" y="3662"/>
              <a:ext cx="2483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Rectangle 85"/>
            <p:cNvSpPr>
              <a:spLocks noChangeArrowheads="1"/>
            </p:cNvSpPr>
            <p:nvPr/>
          </p:nvSpPr>
          <p:spPr bwMode="auto">
            <a:xfrm>
              <a:off x="3174" y="3711"/>
              <a:ext cx="2483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Rectangle 86"/>
            <p:cNvSpPr>
              <a:spLocks noChangeArrowheads="1"/>
            </p:cNvSpPr>
            <p:nvPr/>
          </p:nvSpPr>
          <p:spPr bwMode="auto">
            <a:xfrm>
              <a:off x="3174" y="4097"/>
              <a:ext cx="2483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7560" y="6577013"/>
            <a:ext cx="2741041" cy="212402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600" dirty="0" smtClean="0"/>
              <a:t>© Jobcenter Oberspreewald-Lausitz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-27384"/>
            <a:ext cx="9906000" cy="476672"/>
          </a:xfrm>
          <a:prstGeom prst="rect">
            <a:avLst/>
          </a:prstGeom>
          <a:solidFill>
            <a:srgbClr val="5CA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5CA222"/>
              </a:solidFill>
            </a:endParaRPr>
          </a:p>
        </p:txBody>
      </p:sp>
      <p:sp>
        <p:nvSpPr>
          <p:cNvPr id="18" name="Titel 17"/>
          <p:cNvSpPr>
            <a:spLocks noGrp="1"/>
          </p:cNvSpPr>
          <p:nvPr>
            <p:ph type="title"/>
          </p:nvPr>
        </p:nvSpPr>
        <p:spPr>
          <a:xfrm>
            <a:off x="693340" y="744736"/>
            <a:ext cx="8507810" cy="307777"/>
          </a:xfrm>
        </p:spPr>
        <p:txBody>
          <a:bodyPr/>
          <a:lstStyle/>
          <a:p>
            <a:r>
              <a:rPr lang="de-DE" dirty="0" smtClean="0"/>
              <a:t>Mindestkundenkontaktdichte-Konzept</a:t>
            </a:r>
            <a:endParaRPr lang="de-DE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t="4652" b="3865"/>
          <a:stretch>
            <a:fillRect/>
          </a:stretch>
        </p:blipFill>
        <p:spPr bwMode="auto">
          <a:xfrm>
            <a:off x="8553400" y="1340768"/>
            <a:ext cx="5961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723248" y="1184275"/>
            <a:ext cx="8656638" cy="5330717"/>
            <a:chOff x="439" y="741"/>
            <a:chExt cx="5453" cy="346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44" y="746"/>
              <a:ext cx="5352" cy="3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486" y="746"/>
              <a:ext cx="961" cy="157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442" y="746"/>
              <a:ext cx="2944" cy="157"/>
            </a:xfrm>
            <a:prstGeom prst="rect">
              <a:avLst/>
            </a:prstGeom>
            <a:solidFill>
              <a:srgbClr val="D0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5381" y="746"/>
              <a:ext cx="511" cy="1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444" y="898"/>
              <a:ext cx="1047" cy="161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490" y="898"/>
              <a:ext cx="961" cy="16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443" y="898"/>
              <a:ext cx="2944" cy="1613"/>
            </a:xfrm>
            <a:prstGeom prst="rect">
              <a:avLst/>
            </a:prstGeom>
            <a:solidFill>
              <a:srgbClr val="D0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381" y="898"/>
              <a:ext cx="511" cy="1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41" y="2511"/>
              <a:ext cx="4942" cy="1184"/>
            </a:xfrm>
            <a:prstGeom prst="rect">
              <a:avLst/>
            </a:prstGeom>
            <a:solidFill>
              <a:srgbClr val="FFC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5381" y="2506"/>
              <a:ext cx="511" cy="1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44" y="3685"/>
              <a:ext cx="5448" cy="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5791" y="3771"/>
              <a:ext cx="101" cy="1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5791" y="3943"/>
              <a:ext cx="101" cy="1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444" y="4080"/>
              <a:ext cx="5448" cy="1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464" y="781"/>
              <a:ext cx="81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Profillagen/ Kunden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1891" y="781"/>
              <a:ext cx="197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2913" y="781"/>
              <a:ext cx="197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Ü25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4786" y="784"/>
              <a:ext cx="314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50plus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728" y="771"/>
              <a:ext cx="5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Fokuskunden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464" y="989"/>
              <a:ext cx="511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Marktprofil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464" y="1257"/>
              <a:ext cx="799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Aktivierungsprofil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464" y="1525"/>
              <a:ext cx="551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Förderprofil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2761" y="148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1" name="Rectangle 29"/>
            <p:cNvSpPr>
              <a:spLocks noChangeArrowheads="1"/>
            </p:cNvSpPr>
            <p:nvPr/>
          </p:nvSpPr>
          <p:spPr bwMode="auto">
            <a:xfrm>
              <a:off x="464" y="1793"/>
              <a:ext cx="840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Entwicklungsprofil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2" name="Rectangle 30"/>
            <p:cNvSpPr>
              <a:spLocks noChangeArrowheads="1"/>
            </p:cNvSpPr>
            <p:nvPr/>
          </p:nvSpPr>
          <p:spPr bwMode="auto">
            <a:xfrm>
              <a:off x="2761" y="174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3" name="Rectangle 31"/>
            <p:cNvSpPr>
              <a:spLocks noChangeArrowheads="1"/>
            </p:cNvSpPr>
            <p:nvPr/>
          </p:nvSpPr>
          <p:spPr bwMode="auto">
            <a:xfrm>
              <a:off x="2747" y="1606"/>
              <a:ext cx="52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alle </a:t>
              </a: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 Monate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5" name="Rectangle 32"/>
            <p:cNvSpPr>
              <a:spLocks noChangeArrowheads="1"/>
            </p:cNvSpPr>
            <p:nvPr/>
          </p:nvSpPr>
          <p:spPr bwMode="auto">
            <a:xfrm>
              <a:off x="2700" y="1748"/>
              <a:ext cx="62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nach Vorkontakt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6" name="Rectangle 33"/>
            <p:cNvSpPr>
              <a:spLocks noChangeArrowheads="1"/>
            </p:cNvSpPr>
            <p:nvPr/>
          </p:nvSpPr>
          <p:spPr bwMode="auto">
            <a:xfrm>
              <a:off x="464" y="2061"/>
              <a:ext cx="900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Stabilisierungsprofil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7" name="Rectangle 34"/>
            <p:cNvSpPr>
              <a:spLocks noChangeArrowheads="1"/>
            </p:cNvSpPr>
            <p:nvPr/>
          </p:nvSpPr>
          <p:spPr bwMode="auto">
            <a:xfrm>
              <a:off x="464" y="2329"/>
              <a:ext cx="916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Unterstützungsprofil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8" name="Rectangle 35"/>
            <p:cNvSpPr>
              <a:spLocks noChangeArrowheads="1"/>
            </p:cNvSpPr>
            <p:nvPr/>
          </p:nvSpPr>
          <p:spPr bwMode="auto">
            <a:xfrm>
              <a:off x="504" y="2547"/>
              <a:ext cx="43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Profillage Z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9" name="Rectangle 36"/>
            <p:cNvSpPr>
              <a:spLocks noChangeArrowheads="1"/>
            </p:cNvSpPr>
            <p:nvPr/>
          </p:nvSpPr>
          <p:spPr bwMode="auto">
            <a:xfrm>
              <a:off x="464" y="2653"/>
              <a:ext cx="66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0" name="Rectangle 37"/>
            <p:cNvSpPr>
              <a:spLocks noChangeArrowheads="1"/>
            </p:cNvSpPr>
            <p:nvPr/>
          </p:nvSpPr>
          <p:spPr bwMode="auto">
            <a:xfrm>
              <a:off x="461" y="2658"/>
              <a:ext cx="104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(keine Einbeziehung in4PM)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1" name="Rectangle 38"/>
            <p:cNvSpPr>
              <a:spLocks noChangeArrowheads="1"/>
            </p:cNvSpPr>
            <p:nvPr/>
          </p:nvSpPr>
          <p:spPr bwMode="auto">
            <a:xfrm>
              <a:off x="464" y="2764"/>
              <a:ext cx="35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2" name="Rectangle 39"/>
            <p:cNvSpPr>
              <a:spLocks noChangeArrowheads="1"/>
            </p:cNvSpPr>
            <p:nvPr/>
          </p:nvSpPr>
          <p:spPr bwMode="auto">
            <a:xfrm>
              <a:off x="504" y="2922"/>
              <a:ext cx="43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Profillage I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3" name="Rectangle 40"/>
            <p:cNvSpPr>
              <a:spLocks noChangeArrowheads="1"/>
            </p:cNvSpPr>
            <p:nvPr/>
          </p:nvSpPr>
          <p:spPr bwMode="auto">
            <a:xfrm>
              <a:off x="504" y="3454"/>
              <a:ext cx="642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Besonderheit: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4" name="Rectangle 41"/>
            <p:cNvSpPr>
              <a:spLocks noChangeArrowheads="1"/>
            </p:cNvSpPr>
            <p:nvPr/>
          </p:nvSpPr>
          <p:spPr bwMode="auto">
            <a:xfrm>
              <a:off x="504" y="3541"/>
              <a:ext cx="1047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Integrierte Selbständige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5" name="Rectangle 42"/>
            <p:cNvSpPr>
              <a:spLocks noChangeArrowheads="1"/>
            </p:cNvSpPr>
            <p:nvPr/>
          </p:nvSpPr>
          <p:spPr bwMode="auto">
            <a:xfrm>
              <a:off x="459" y="3781"/>
              <a:ext cx="39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Hinweise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6" name="Rectangle 43"/>
            <p:cNvSpPr>
              <a:spLocks noChangeArrowheads="1"/>
            </p:cNvSpPr>
            <p:nvPr/>
          </p:nvSpPr>
          <p:spPr bwMode="auto">
            <a:xfrm>
              <a:off x="4896" y="2178"/>
              <a:ext cx="1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iner Hand ITC" pitchFamily="66" charset="0"/>
                  <a:cs typeface="Arial" pitchFamily="34" charset="0"/>
                </a:rPr>
                <a:t>—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7" name="Rectangle 44"/>
            <p:cNvSpPr>
              <a:spLocks noChangeArrowheads="1"/>
            </p:cNvSpPr>
            <p:nvPr/>
          </p:nvSpPr>
          <p:spPr bwMode="auto">
            <a:xfrm>
              <a:off x="1508" y="2547"/>
              <a:ext cx="157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Erstgespräch - Umstellung auf Profillage Z 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8" name="Rectangle 45"/>
            <p:cNvSpPr>
              <a:spLocks noChangeArrowheads="1"/>
            </p:cNvSpPr>
            <p:nvPr/>
          </p:nvSpPr>
          <p:spPr bwMode="auto">
            <a:xfrm>
              <a:off x="1508" y="2644"/>
              <a:ext cx="381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Folgekontakt  -  nur nach Bedarf und individueller Vereinbarung mit Kunden, spätestens alle 6 Monaten                                                                                                                                                                                                       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9" name="Rectangle 46"/>
            <p:cNvSpPr>
              <a:spLocks noChangeArrowheads="1"/>
            </p:cNvSpPr>
            <p:nvPr/>
          </p:nvSpPr>
          <p:spPr bwMode="auto">
            <a:xfrm>
              <a:off x="1511" y="2831"/>
              <a:ext cx="343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Integrierte, aber hilfebedürftige Kunden sind nach dem Erstgespräch (MDS) in VV-Suchläufe mit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0" name="Rectangle 47"/>
            <p:cNvSpPr>
              <a:spLocks noChangeArrowheads="1"/>
            </p:cNvSpPr>
            <p:nvPr/>
          </p:nvSpPr>
          <p:spPr bwMode="auto">
            <a:xfrm>
              <a:off x="1501" y="2942"/>
              <a:ext cx="31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de-DE" altLang="de-DE" sz="1000" dirty="0" smtClean="0">
                  <a:solidFill>
                    <a:srgbClr val="000000"/>
                  </a:solidFill>
                </a:rPr>
                <a:t>einzubeziehen</a:t>
              </a:r>
              <a:r>
                <a:rPr lang="de-DE" altLang="de-DE" sz="1000" dirty="0">
                  <a:solidFill>
                    <a:srgbClr val="000000"/>
                  </a:solidFill>
                </a:rPr>
                <a:t>,  </a:t>
              </a: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wenn die Möglichkeit der Beendigung der Hilfebedürftigkeit gegeben ist. 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5621" name="Rectangle 48"/>
            <p:cNvSpPr>
              <a:spLocks noChangeArrowheads="1"/>
            </p:cNvSpPr>
            <p:nvPr/>
          </p:nvSpPr>
          <p:spPr bwMode="auto">
            <a:xfrm>
              <a:off x="1501" y="3108"/>
              <a:ext cx="0" cy="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9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2" name="Rectangle 49"/>
            <p:cNvSpPr>
              <a:spLocks noChangeArrowheads="1"/>
            </p:cNvSpPr>
            <p:nvPr/>
          </p:nvSpPr>
          <p:spPr bwMode="auto">
            <a:xfrm>
              <a:off x="3828" y="310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3" name="Rectangle 50"/>
            <p:cNvSpPr>
              <a:spLocks noChangeArrowheads="1"/>
            </p:cNvSpPr>
            <p:nvPr/>
          </p:nvSpPr>
          <p:spPr bwMode="auto">
            <a:xfrm>
              <a:off x="1501" y="3210"/>
              <a:ext cx="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4" name="Rectangle 51"/>
            <p:cNvSpPr>
              <a:spLocks noChangeArrowheads="1"/>
            </p:cNvSpPr>
            <p:nvPr/>
          </p:nvSpPr>
          <p:spPr bwMode="auto">
            <a:xfrm>
              <a:off x="1483" y="3490"/>
              <a:ext cx="290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Beachtung der Standards aus dem Konzept zur Betreuung von Selbständigen!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6" name="Rectangle 53"/>
            <p:cNvSpPr>
              <a:spLocks noChangeArrowheads="1"/>
            </p:cNvSpPr>
            <p:nvPr/>
          </p:nvSpPr>
          <p:spPr bwMode="auto">
            <a:xfrm>
              <a:off x="1521" y="348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7" name="Rectangle 54"/>
            <p:cNvSpPr>
              <a:spLocks noChangeArrowheads="1"/>
            </p:cNvSpPr>
            <p:nvPr/>
          </p:nvSpPr>
          <p:spPr bwMode="auto">
            <a:xfrm>
              <a:off x="1547" y="348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8" name="Rectangle 55"/>
            <p:cNvSpPr>
              <a:spLocks noChangeArrowheads="1"/>
            </p:cNvSpPr>
            <p:nvPr/>
          </p:nvSpPr>
          <p:spPr bwMode="auto">
            <a:xfrm>
              <a:off x="1501" y="3781"/>
              <a:ext cx="362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Die Kontaktdichte orientiert sich an den Profillagen sowie an den vorhandenen Personalressourcen.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9" name="Rectangle 56"/>
            <p:cNvSpPr>
              <a:spLocks noChangeArrowheads="1"/>
            </p:cNvSpPr>
            <p:nvPr/>
          </p:nvSpPr>
          <p:spPr bwMode="auto">
            <a:xfrm>
              <a:off x="1501" y="3877"/>
              <a:ext cx="367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Bei den in diesem Konzept dargestellten Kontaktdichten handelt es sich um Mindestvorgaben.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0" name="Rectangle 57"/>
            <p:cNvSpPr>
              <a:spLocks noChangeArrowheads="1"/>
            </p:cNvSpPr>
            <p:nvPr/>
          </p:nvSpPr>
          <p:spPr bwMode="auto">
            <a:xfrm>
              <a:off x="1501" y="3979"/>
              <a:ext cx="376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Die Überwachung der Kontaktdichte erfolgt wöchentlich Wiedervorlage-Prüfung oder VerBIS Suchläufe.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1" name="Rectangle 58"/>
            <p:cNvSpPr>
              <a:spLocks noChangeArrowheads="1"/>
            </p:cNvSpPr>
            <p:nvPr/>
          </p:nvSpPr>
          <p:spPr bwMode="auto">
            <a:xfrm rot="5400000">
              <a:off x="4647" y="2259"/>
              <a:ext cx="204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Bei jedem Erstgespräch und zu jedem Folgekontakt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2" name="Rectangle 59"/>
            <p:cNvSpPr>
              <a:spLocks noChangeArrowheads="1"/>
            </p:cNvSpPr>
            <p:nvPr/>
          </p:nvSpPr>
          <p:spPr bwMode="auto">
            <a:xfrm rot="5400000">
              <a:off x="4820" y="2238"/>
              <a:ext cx="150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(spätenstens jedoch nach 6 Monaten) 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3" name="Rectangle 60"/>
            <p:cNvSpPr>
              <a:spLocks noChangeArrowheads="1"/>
            </p:cNvSpPr>
            <p:nvPr/>
          </p:nvSpPr>
          <p:spPr bwMode="auto">
            <a:xfrm rot="5400000">
              <a:off x="4430" y="2249"/>
              <a:ext cx="207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ist die Profillage zu überprüfen und ggf. anzupassen.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4" name="Rectangle 61"/>
            <p:cNvSpPr>
              <a:spLocks noChangeArrowheads="1"/>
            </p:cNvSpPr>
            <p:nvPr/>
          </p:nvSpPr>
          <p:spPr bwMode="auto">
            <a:xfrm>
              <a:off x="1744" y="1201"/>
              <a:ext cx="44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monatlich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5" name="Rectangle 62"/>
            <p:cNvSpPr>
              <a:spLocks noChangeArrowheads="1"/>
            </p:cNvSpPr>
            <p:nvPr/>
          </p:nvSpPr>
          <p:spPr bwMode="auto">
            <a:xfrm>
              <a:off x="1678" y="1329"/>
              <a:ext cx="62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nach Vorkontakt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6" name="Rectangle 63"/>
            <p:cNvSpPr>
              <a:spLocks noChangeArrowheads="1"/>
            </p:cNvSpPr>
            <p:nvPr/>
          </p:nvSpPr>
          <p:spPr bwMode="auto">
            <a:xfrm>
              <a:off x="2761" y="107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7" name="Rectangle 64"/>
            <p:cNvSpPr>
              <a:spLocks noChangeArrowheads="1"/>
            </p:cNvSpPr>
            <p:nvPr/>
          </p:nvSpPr>
          <p:spPr bwMode="auto">
            <a:xfrm>
              <a:off x="2821" y="1104"/>
              <a:ext cx="3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monatlich</a:t>
              </a:r>
            </a:p>
          </p:txBody>
        </p:sp>
        <p:sp>
          <p:nvSpPr>
            <p:cNvPr id="25638" name="Rectangle 65"/>
            <p:cNvSpPr>
              <a:spLocks noChangeArrowheads="1"/>
            </p:cNvSpPr>
            <p:nvPr/>
          </p:nvSpPr>
          <p:spPr bwMode="auto">
            <a:xfrm>
              <a:off x="3176" y="107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9" name="Rectangle 66"/>
            <p:cNvSpPr>
              <a:spLocks noChangeArrowheads="1"/>
            </p:cNvSpPr>
            <p:nvPr/>
          </p:nvSpPr>
          <p:spPr bwMode="auto">
            <a:xfrm>
              <a:off x="2700" y="1232"/>
              <a:ext cx="62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nach Vorkontakt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0" name="Rectangle 67"/>
            <p:cNvSpPr>
              <a:spLocks noChangeArrowheads="1"/>
            </p:cNvSpPr>
            <p:nvPr/>
          </p:nvSpPr>
          <p:spPr bwMode="auto">
            <a:xfrm>
              <a:off x="3843" y="1343"/>
              <a:ext cx="42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monatlich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1" name="Rectangle 68"/>
            <p:cNvSpPr>
              <a:spLocks noChangeArrowheads="1"/>
            </p:cNvSpPr>
            <p:nvPr/>
          </p:nvSpPr>
          <p:spPr bwMode="auto">
            <a:xfrm>
              <a:off x="3742" y="1444"/>
              <a:ext cx="64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nach Vorkontakt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2" name="Rectangle 69"/>
            <p:cNvSpPr>
              <a:spLocks noChangeArrowheads="1"/>
            </p:cNvSpPr>
            <p:nvPr/>
          </p:nvSpPr>
          <p:spPr bwMode="auto">
            <a:xfrm>
              <a:off x="4769" y="1343"/>
              <a:ext cx="42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monatlich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3" name="Rectangle 70"/>
            <p:cNvSpPr>
              <a:spLocks noChangeArrowheads="1"/>
            </p:cNvSpPr>
            <p:nvPr/>
          </p:nvSpPr>
          <p:spPr bwMode="auto">
            <a:xfrm>
              <a:off x="4668" y="1444"/>
              <a:ext cx="64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nach Vorkontakt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4" name="Rectangle 71"/>
            <p:cNvSpPr>
              <a:spLocks noChangeArrowheads="1"/>
            </p:cNvSpPr>
            <p:nvPr/>
          </p:nvSpPr>
          <p:spPr bwMode="auto">
            <a:xfrm>
              <a:off x="1739" y="201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5" name="Rectangle 72"/>
            <p:cNvSpPr>
              <a:spLocks noChangeArrowheads="1"/>
            </p:cNvSpPr>
            <p:nvPr/>
          </p:nvSpPr>
          <p:spPr bwMode="auto">
            <a:xfrm>
              <a:off x="1703" y="1976"/>
              <a:ext cx="52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000" dirty="0" smtClean="0">
                  <a:solidFill>
                    <a:srgbClr val="000000"/>
                  </a:solidFill>
                </a:rPr>
                <a:t>alle</a:t>
              </a:r>
              <a:r>
                <a:rPr lang="de-DE" altLang="de-DE" sz="1000" b="1" dirty="0" smtClean="0">
                  <a:solidFill>
                    <a:srgbClr val="000000"/>
                  </a:solidFill>
                </a:rPr>
                <a:t> 2</a:t>
              </a: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Monate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6" name="Rectangle 73"/>
            <p:cNvSpPr>
              <a:spLocks noChangeArrowheads="1"/>
            </p:cNvSpPr>
            <p:nvPr/>
          </p:nvSpPr>
          <p:spPr bwMode="auto">
            <a:xfrm>
              <a:off x="1678" y="2141"/>
              <a:ext cx="62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nach Vorkontakt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7" name="Rectangle 74"/>
            <p:cNvSpPr>
              <a:spLocks noChangeArrowheads="1"/>
            </p:cNvSpPr>
            <p:nvPr/>
          </p:nvSpPr>
          <p:spPr bwMode="auto">
            <a:xfrm>
              <a:off x="2634" y="209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8" name="Rectangle 75"/>
            <p:cNvSpPr>
              <a:spLocks noChangeArrowheads="1"/>
            </p:cNvSpPr>
            <p:nvPr/>
          </p:nvSpPr>
          <p:spPr bwMode="auto">
            <a:xfrm>
              <a:off x="2701" y="2069"/>
              <a:ext cx="54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alle </a:t>
              </a:r>
              <a:r>
                <a:rPr kumimoji="0" lang="de-DE" alt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 Monate 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9" name="Rectangle 76"/>
            <p:cNvSpPr>
              <a:spLocks noChangeArrowheads="1"/>
            </p:cNvSpPr>
            <p:nvPr/>
          </p:nvSpPr>
          <p:spPr bwMode="auto">
            <a:xfrm>
              <a:off x="2556" y="2223"/>
              <a:ext cx="87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nach Vorkontakt sofern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0" name="Rectangle 77"/>
            <p:cNvSpPr>
              <a:spLocks noChangeArrowheads="1"/>
            </p:cNvSpPr>
            <p:nvPr/>
          </p:nvSpPr>
          <p:spPr bwMode="auto">
            <a:xfrm>
              <a:off x="2469" y="2334"/>
              <a:ext cx="103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keine </a:t>
              </a:r>
              <a:r>
                <a:rPr kumimoji="0" lang="de-DE" altLang="de-DE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Maßnahmeteilnahme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1" name="Rectangle 78"/>
            <p:cNvSpPr>
              <a:spLocks noChangeArrowheads="1"/>
            </p:cNvSpPr>
            <p:nvPr/>
          </p:nvSpPr>
          <p:spPr bwMode="auto">
            <a:xfrm>
              <a:off x="3970" y="2178"/>
              <a:ext cx="1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iner Hand ITC" pitchFamily="66" charset="0"/>
                  <a:cs typeface="Arial" pitchFamily="34" charset="0"/>
                </a:rPr>
                <a:t>—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2" name="Rectangle 79"/>
            <p:cNvSpPr>
              <a:spLocks noChangeArrowheads="1"/>
            </p:cNvSpPr>
            <p:nvPr/>
          </p:nvSpPr>
          <p:spPr bwMode="auto">
            <a:xfrm>
              <a:off x="449" y="893"/>
              <a:ext cx="3086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3" name="Line 80"/>
            <p:cNvSpPr>
              <a:spLocks noChangeShapeType="1"/>
            </p:cNvSpPr>
            <p:nvPr/>
          </p:nvSpPr>
          <p:spPr bwMode="auto">
            <a:xfrm>
              <a:off x="3535" y="898"/>
              <a:ext cx="9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4" name="Rectangle 81"/>
            <p:cNvSpPr>
              <a:spLocks noChangeArrowheads="1"/>
            </p:cNvSpPr>
            <p:nvPr/>
          </p:nvSpPr>
          <p:spPr bwMode="auto">
            <a:xfrm>
              <a:off x="3535" y="898"/>
              <a:ext cx="956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5" name="Rectangle 82"/>
            <p:cNvSpPr>
              <a:spLocks noChangeArrowheads="1"/>
            </p:cNvSpPr>
            <p:nvPr/>
          </p:nvSpPr>
          <p:spPr bwMode="auto">
            <a:xfrm>
              <a:off x="449" y="1429"/>
              <a:ext cx="104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6" name="Rectangle 83"/>
            <p:cNvSpPr>
              <a:spLocks noChangeArrowheads="1"/>
            </p:cNvSpPr>
            <p:nvPr/>
          </p:nvSpPr>
          <p:spPr bwMode="auto">
            <a:xfrm>
              <a:off x="449" y="1965"/>
              <a:ext cx="104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7" name="Rectangle 84"/>
            <p:cNvSpPr>
              <a:spLocks noChangeArrowheads="1"/>
            </p:cNvSpPr>
            <p:nvPr/>
          </p:nvSpPr>
          <p:spPr bwMode="auto">
            <a:xfrm>
              <a:off x="439" y="741"/>
              <a:ext cx="10" cy="29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8" name="Rectangle 85"/>
            <p:cNvSpPr>
              <a:spLocks noChangeArrowheads="1"/>
            </p:cNvSpPr>
            <p:nvPr/>
          </p:nvSpPr>
          <p:spPr bwMode="auto">
            <a:xfrm>
              <a:off x="5786" y="751"/>
              <a:ext cx="10" cy="29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59" name="Rectangle 86"/>
            <p:cNvSpPr>
              <a:spLocks noChangeArrowheads="1"/>
            </p:cNvSpPr>
            <p:nvPr/>
          </p:nvSpPr>
          <p:spPr bwMode="auto">
            <a:xfrm>
              <a:off x="439" y="3731"/>
              <a:ext cx="10" cy="37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0" name="Rectangle 87"/>
            <p:cNvSpPr>
              <a:spLocks noChangeArrowheads="1"/>
            </p:cNvSpPr>
            <p:nvPr/>
          </p:nvSpPr>
          <p:spPr bwMode="auto">
            <a:xfrm>
              <a:off x="1481" y="751"/>
              <a:ext cx="10" cy="29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1" name="Rectangle 88"/>
            <p:cNvSpPr>
              <a:spLocks noChangeArrowheads="1"/>
            </p:cNvSpPr>
            <p:nvPr/>
          </p:nvSpPr>
          <p:spPr bwMode="auto">
            <a:xfrm>
              <a:off x="2437" y="751"/>
              <a:ext cx="10" cy="17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2" name="Rectangle 89"/>
            <p:cNvSpPr>
              <a:spLocks noChangeArrowheads="1"/>
            </p:cNvSpPr>
            <p:nvPr/>
          </p:nvSpPr>
          <p:spPr bwMode="auto">
            <a:xfrm>
              <a:off x="3525" y="751"/>
              <a:ext cx="10" cy="17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3" name="Rectangle 90"/>
            <p:cNvSpPr>
              <a:spLocks noChangeArrowheads="1"/>
            </p:cNvSpPr>
            <p:nvPr/>
          </p:nvSpPr>
          <p:spPr bwMode="auto">
            <a:xfrm>
              <a:off x="4491" y="751"/>
              <a:ext cx="10" cy="17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4" name="Rectangle 91"/>
            <p:cNvSpPr>
              <a:spLocks noChangeArrowheads="1"/>
            </p:cNvSpPr>
            <p:nvPr/>
          </p:nvSpPr>
          <p:spPr bwMode="auto">
            <a:xfrm>
              <a:off x="5376" y="751"/>
              <a:ext cx="10" cy="293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5" name="Rectangle 92"/>
            <p:cNvSpPr>
              <a:spLocks noChangeArrowheads="1"/>
            </p:cNvSpPr>
            <p:nvPr/>
          </p:nvSpPr>
          <p:spPr bwMode="auto">
            <a:xfrm>
              <a:off x="5786" y="3741"/>
              <a:ext cx="10" cy="3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6" name="Rectangle 93"/>
            <p:cNvSpPr>
              <a:spLocks noChangeArrowheads="1"/>
            </p:cNvSpPr>
            <p:nvPr/>
          </p:nvSpPr>
          <p:spPr bwMode="auto">
            <a:xfrm>
              <a:off x="449" y="741"/>
              <a:ext cx="534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7" name="Rectangle 94"/>
            <p:cNvSpPr>
              <a:spLocks noChangeArrowheads="1"/>
            </p:cNvSpPr>
            <p:nvPr/>
          </p:nvSpPr>
          <p:spPr bwMode="auto">
            <a:xfrm>
              <a:off x="4501" y="893"/>
              <a:ext cx="885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8" name="Rectangle 95"/>
            <p:cNvSpPr>
              <a:spLocks noChangeArrowheads="1"/>
            </p:cNvSpPr>
            <p:nvPr/>
          </p:nvSpPr>
          <p:spPr bwMode="auto">
            <a:xfrm>
              <a:off x="449" y="1161"/>
              <a:ext cx="104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69" name="Rectangle 96"/>
            <p:cNvSpPr>
              <a:spLocks noChangeArrowheads="1"/>
            </p:cNvSpPr>
            <p:nvPr/>
          </p:nvSpPr>
          <p:spPr bwMode="auto">
            <a:xfrm>
              <a:off x="2447" y="1429"/>
              <a:ext cx="1088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0" name="Rectangle 97"/>
            <p:cNvSpPr>
              <a:spLocks noChangeArrowheads="1"/>
            </p:cNvSpPr>
            <p:nvPr/>
          </p:nvSpPr>
          <p:spPr bwMode="auto">
            <a:xfrm>
              <a:off x="449" y="1685"/>
              <a:ext cx="1998" cy="9"/>
            </a:xfrm>
            <a:prstGeom prst="rect">
              <a:avLst/>
            </a:prstGeom>
            <a:solidFill>
              <a:srgbClr val="000000"/>
            </a:solidFill>
            <a:ln w="9525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1" name="Rectangle 98"/>
            <p:cNvSpPr>
              <a:spLocks noChangeArrowheads="1"/>
            </p:cNvSpPr>
            <p:nvPr/>
          </p:nvSpPr>
          <p:spPr bwMode="auto">
            <a:xfrm>
              <a:off x="2447" y="1966"/>
              <a:ext cx="2939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2" name="Rectangle 99"/>
            <p:cNvSpPr>
              <a:spLocks noChangeArrowheads="1"/>
            </p:cNvSpPr>
            <p:nvPr/>
          </p:nvSpPr>
          <p:spPr bwMode="auto">
            <a:xfrm>
              <a:off x="449" y="2233"/>
              <a:ext cx="1042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3" name="Rectangle 100"/>
            <p:cNvSpPr>
              <a:spLocks noChangeArrowheads="1"/>
            </p:cNvSpPr>
            <p:nvPr/>
          </p:nvSpPr>
          <p:spPr bwMode="auto">
            <a:xfrm>
              <a:off x="449" y="2501"/>
              <a:ext cx="493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4" name="Rectangle 101"/>
            <p:cNvSpPr>
              <a:spLocks noChangeArrowheads="1"/>
            </p:cNvSpPr>
            <p:nvPr/>
          </p:nvSpPr>
          <p:spPr bwMode="auto">
            <a:xfrm>
              <a:off x="444" y="2784"/>
              <a:ext cx="493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5" name="Rectangle 102"/>
            <p:cNvSpPr>
              <a:spLocks noChangeArrowheads="1"/>
            </p:cNvSpPr>
            <p:nvPr/>
          </p:nvSpPr>
          <p:spPr bwMode="auto">
            <a:xfrm>
              <a:off x="449" y="3407"/>
              <a:ext cx="493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6" name="Rectangle 103"/>
            <p:cNvSpPr>
              <a:spLocks noChangeArrowheads="1"/>
            </p:cNvSpPr>
            <p:nvPr/>
          </p:nvSpPr>
          <p:spPr bwMode="auto">
            <a:xfrm>
              <a:off x="449" y="3680"/>
              <a:ext cx="534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7" name="Rectangle 104"/>
            <p:cNvSpPr>
              <a:spLocks noChangeArrowheads="1"/>
            </p:cNvSpPr>
            <p:nvPr/>
          </p:nvSpPr>
          <p:spPr bwMode="auto">
            <a:xfrm>
              <a:off x="449" y="3731"/>
              <a:ext cx="534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78" name="Rectangle 105"/>
            <p:cNvSpPr>
              <a:spLocks noChangeArrowheads="1"/>
            </p:cNvSpPr>
            <p:nvPr/>
          </p:nvSpPr>
          <p:spPr bwMode="auto">
            <a:xfrm>
              <a:off x="449" y="4100"/>
              <a:ext cx="5347" cy="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5679" name="Rechteck 25678"/>
          <p:cNvSpPr/>
          <p:nvPr/>
        </p:nvSpPr>
        <p:spPr>
          <a:xfrm>
            <a:off x="2325035" y="4694974"/>
            <a:ext cx="26709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dirty="0" smtClean="0">
                <a:solidFill>
                  <a:srgbClr val="000000"/>
                </a:solidFill>
              </a:rPr>
              <a:t>Ein Kontakt hat alle </a:t>
            </a:r>
            <a:r>
              <a:rPr lang="de-DE" altLang="de-DE" sz="1000" b="1" dirty="0" smtClean="0">
                <a:solidFill>
                  <a:srgbClr val="000000"/>
                </a:solidFill>
              </a:rPr>
              <a:t>12 Monate</a:t>
            </a:r>
            <a:r>
              <a:rPr lang="de-DE" altLang="de-DE" sz="1000" dirty="0" smtClean="0">
                <a:solidFill>
                  <a:srgbClr val="000000"/>
                </a:solidFill>
              </a:rPr>
              <a:t> zu erfolgen.</a:t>
            </a:r>
            <a:endParaRPr lang="de-DE" sz="1000" dirty="0"/>
          </a:p>
        </p:txBody>
      </p:sp>
      <p:sp>
        <p:nvSpPr>
          <p:cNvPr id="113" name="Rectangle 101"/>
          <p:cNvSpPr>
            <a:spLocks noChangeArrowheads="1"/>
          </p:cNvSpPr>
          <p:nvPr/>
        </p:nvSpPr>
        <p:spPr bwMode="auto">
          <a:xfrm>
            <a:off x="715912" y="4951087"/>
            <a:ext cx="7837488" cy="158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681" name="Rechteck 25680"/>
          <p:cNvSpPr/>
          <p:nvPr/>
        </p:nvSpPr>
        <p:spPr>
          <a:xfrm>
            <a:off x="2317257" y="4995041"/>
            <a:ext cx="23936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altLang="de-DE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Mindestens </a:t>
            </a:r>
            <a:r>
              <a:rPr lang="de-DE" altLang="de-DE" sz="1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ein Kontakt </a:t>
            </a:r>
            <a:r>
              <a:rPr lang="de-DE" altLang="de-DE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alle </a:t>
            </a:r>
            <a:r>
              <a:rPr lang="de-DE" altLang="de-DE" sz="1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 Monate</a:t>
            </a:r>
            <a:endParaRPr lang="de-DE" altLang="de-DE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83" name="Rechteck 25682"/>
          <p:cNvSpPr/>
          <p:nvPr/>
        </p:nvSpPr>
        <p:spPr>
          <a:xfrm>
            <a:off x="704851" y="5014648"/>
            <a:ext cx="12218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altLang="de-DE" sz="1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Arbeitssuchende</a:t>
            </a:r>
            <a:endParaRPr lang="de-DE" altLang="de-DE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_7nsXWBmd06vn3MECklpe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NKz9fpQA8kuBj7zDtszX0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  <p:tag name="NAME" val="MoonHalfShap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_gj6Z.t0G6Q_mbhg1XK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  <p:tag name="NAME" val="MoonHalfShap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12CjPoSw0.1fMsYKiEPP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4bpsTHEUCWbcCA22fVG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FKhtaU.Uau2gX9ACd3T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KZyykG.E02BD2xWEwBG2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Uv_8qA6Eqt64o2OrP7V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gZxTjDjU.whnu7C_SNy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Z5aiq8nUCJmKNGU30pU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DfRiwPhgPEiPCrYxpyAPe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JjujkhAXyEqcJDvVbLQNXQ"/>
</p:tagLst>
</file>

<file path=ppt/theme/theme1.xml><?xml version="1.0" encoding="utf-8"?>
<a:theme xmlns:a="http://schemas.openxmlformats.org/drawingml/2006/main" name="CUT_BUZ_009_01">
  <a:themeElements>
    <a:clrScheme name="CUT_BUZ_009_01 1">
      <a:dk1>
        <a:srgbClr val="000000"/>
      </a:dk1>
      <a:lt1>
        <a:srgbClr val="FFFFFF"/>
      </a:lt1>
      <a:dk2>
        <a:srgbClr val="000000"/>
      </a:dk2>
      <a:lt2>
        <a:srgbClr val="DE211A"/>
      </a:lt2>
      <a:accent1>
        <a:srgbClr val="FFFFFF"/>
      </a:accent1>
      <a:accent2>
        <a:srgbClr val="D1D3D4"/>
      </a:accent2>
      <a:accent3>
        <a:srgbClr val="FFFFFF"/>
      </a:accent3>
      <a:accent4>
        <a:srgbClr val="000000"/>
      </a:accent4>
      <a:accent5>
        <a:srgbClr val="FFFFFF"/>
      </a:accent5>
      <a:accent6>
        <a:srgbClr val="BDBFC0"/>
      </a:accent6>
      <a:hlink>
        <a:srgbClr val="6D6F70"/>
      </a:hlink>
      <a:folHlink>
        <a:srgbClr val="4D4D4D"/>
      </a:folHlink>
    </a:clrScheme>
    <a:fontScheme name="CUT_BUZ_009_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T_BUZ_009_01 1">
        <a:dk1>
          <a:srgbClr val="000000"/>
        </a:dk1>
        <a:lt1>
          <a:srgbClr val="FFFFFF"/>
        </a:lt1>
        <a:dk2>
          <a:srgbClr val="000000"/>
        </a:dk2>
        <a:lt2>
          <a:srgbClr val="DE211A"/>
        </a:lt2>
        <a:accent1>
          <a:srgbClr val="FFFFFF"/>
        </a:accent1>
        <a:accent2>
          <a:srgbClr val="D1D3D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DBFC0"/>
        </a:accent6>
        <a:hlink>
          <a:srgbClr val="6D6F7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Microsoft Office PowerPoint</Application>
  <PresentationFormat>A4-Papier (210x297 mm)</PresentationFormat>
  <Paragraphs>81</Paragraphs>
  <Slides>2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CUT_BUZ_009_01</vt:lpstr>
      <vt:lpstr>Microsoft PowerPoint 97-2003-Präsentation</vt:lpstr>
      <vt:lpstr>Kundenkontaktdichte –  eine enge                                    Begleitung zur Unterstützung der Kunden.</vt:lpstr>
      <vt:lpstr>Mindestkundenkontaktdichte-Konzept</vt:lpstr>
    </vt:vector>
  </TitlesOfParts>
  <Company>Bundesagentur für Arbeit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DrawertK001</dc:creator>
  <cp:lastModifiedBy>GratzkeP001</cp:lastModifiedBy>
  <cp:revision>371</cp:revision>
  <cp:lastPrinted>2014-01-20T11:06:49Z</cp:lastPrinted>
  <dcterms:created xsi:type="dcterms:W3CDTF">2009-08-13T09:04:22Z</dcterms:created>
  <dcterms:modified xsi:type="dcterms:W3CDTF">2014-01-30T09:46:48Z</dcterms:modified>
</cp:coreProperties>
</file>